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1" r:id="rId3"/>
    <p:sldId id="262" r:id="rId4"/>
    <p:sldId id="263" r:id="rId5"/>
    <p:sldId id="259" r:id="rId6"/>
    <p:sldId id="260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491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D15180-3B17-4B91-8C91-7EB668F1540E}" type="datetimeFigureOut">
              <a:rPr lang="es-ES" smtClean="0"/>
              <a:pPr/>
              <a:t>18/06/2013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C85FC4A-E446-476B-8324-D117737350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epuc.cchs.csic.es/SPI/ranking_disciplinas.php?materia=Linguistica,%20Literatura%20y%20Filologia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m.pizarro@iberoamericanalibro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es-ES" dirty="0"/>
          </a:p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«A </a:t>
            </a:r>
            <a:r>
              <a:rPr lang="es-ES" sz="2800" dirty="0" err="1" smtClean="0">
                <a:solidFill>
                  <a:schemeClr val="tx1"/>
                </a:solidFill>
              </a:rPr>
              <a:t>Modest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  <a:r>
              <a:rPr lang="es-ES" sz="2800" dirty="0" err="1" smtClean="0">
                <a:solidFill>
                  <a:schemeClr val="tx1"/>
                </a:solidFill>
              </a:rPr>
              <a:t>Proposal</a:t>
            </a:r>
            <a:r>
              <a:rPr lang="es-ES" sz="2800" dirty="0" smtClean="0">
                <a:solidFill>
                  <a:schemeClr val="tx1"/>
                </a:solidFill>
              </a:rPr>
              <a:t>»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656184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IBERO-AMERICANA DE LIBROS ACADÉMICOS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2783"/>
            <a:ext cx="73028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76843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48680"/>
            <a:ext cx="7772400" cy="868958"/>
          </a:xfrm>
        </p:spPr>
        <p:txBody>
          <a:bodyPr/>
          <a:lstStyle/>
          <a:p>
            <a:pPr algn="ctr"/>
            <a:r>
              <a:rPr lang="es-ES" dirty="0" smtClean="0"/>
              <a:t>www.todoebook.com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484784"/>
            <a:ext cx="7488832" cy="4248472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84784"/>
            <a:ext cx="4464496" cy="43924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99067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Servicio POD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885830" cy="4428877"/>
          </a:xfrm>
        </p:spPr>
      </p:pic>
    </p:spTree>
    <p:extLst>
      <p:ext uri="{BB962C8B-B14F-4D97-AF65-F5344CB8AC3E}">
        <p14:creationId xmlns="" xmlns:p14="http://schemas.microsoft.com/office/powerpoint/2010/main" val="26923284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/>
              <a:t>SPI: </a:t>
            </a:r>
            <a:r>
              <a:rPr lang="es-ES" sz="2400" b="1" dirty="0" err="1" smtClean="0"/>
              <a:t>Scholarly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Publishers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Indicators</a:t>
            </a:r>
            <a:r>
              <a:rPr lang="es-ES" sz="2400" b="1" dirty="0" smtClean="0"/>
              <a:t/>
            </a:r>
            <a:br>
              <a:rPr lang="es-ES" sz="2400" b="1" dirty="0" smtClean="0"/>
            </a:br>
            <a:r>
              <a:rPr lang="es-ES" sz="2400" b="1" dirty="0" smtClean="0"/>
              <a:t>CSIC: Consejo Superior de Investigaciones Científicas</a:t>
            </a:r>
            <a:endParaRPr lang="es-ES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dirty="0">
              <a:hlinkClick r:id="rId2"/>
            </a:endParaRPr>
          </a:p>
          <a:p>
            <a:r>
              <a:rPr lang="es-ES" sz="1050" dirty="0" smtClean="0">
                <a:hlinkClick r:id="rId2"/>
              </a:rPr>
              <a:t>http</a:t>
            </a:r>
            <a:r>
              <a:rPr lang="es-ES" sz="1050" dirty="0">
                <a:hlinkClick r:id="rId2"/>
              </a:rPr>
              <a:t>://epuc.cchs.csic.es/SPI/ranking_disciplinas.php?materia=LinEditoriales extranjeras</a:t>
            </a:r>
          </a:p>
          <a:p>
            <a:pPr marL="0" indent="0">
              <a:buNone/>
            </a:pPr>
            <a:endParaRPr lang="es-ES" dirty="0">
              <a:hlinkClick r:id="rId2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3194" b="5405"/>
          <a:stretch/>
        </p:blipFill>
        <p:spPr>
          <a:xfrm>
            <a:off x="1475656" y="2636912"/>
            <a:ext cx="540004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1106854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(e)Book </a:t>
            </a:r>
            <a:r>
              <a:rPr lang="es-ES" dirty="0" err="1" smtClean="0"/>
              <a:t>Cost</a:t>
            </a:r>
            <a:r>
              <a:rPr lang="es-ES" dirty="0" smtClean="0"/>
              <a:t> I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154932028"/>
              </p:ext>
            </p:extLst>
          </p:nvPr>
        </p:nvGraphicFramePr>
        <p:xfrm>
          <a:off x="457200" y="1628775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Paperback</a:t>
                      </a:r>
                      <a:r>
                        <a:rPr lang="es-ES" dirty="0" smtClean="0"/>
                        <a:t> COST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Ebook</a:t>
                      </a:r>
                      <a:r>
                        <a:rPr lang="es-ES" dirty="0" smtClean="0"/>
                        <a:t> COST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smtClean="0"/>
                        <a:t>Proofreading/editing/corrections:</a:t>
                      </a:r>
                      <a:r>
                        <a:rPr lang="en-US" b="1" baseline="0" noProof="0" smtClean="0"/>
                        <a:t> </a:t>
                      </a:r>
                      <a:r>
                        <a:rPr lang="en-US" baseline="0" noProof="0" smtClean="0"/>
                        <a:t>400 € (approx., depends on number of pages)</a:t>
                      </a:r>
                      <a:endParaRPr lang="en-US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1" noProof="0" dirty="0" smtClean="0"/>
                    </a:p>
                    <a:p>
                      <a:r>
                        <a:rPr lang="en-US" b="1" noProof="0" dirty="0" smtClean="0"/>
                        <a:t>[Proofreading/editing/corrections: </a:t>
                      </a:r>
                      <a:r>
                        <a:rPr lang="en-US" noProof="0" dirty="0" smtClean="0"/>
                        <a:t>400 € (approx., depends on number of pages)</a:t>
                      </a:r>
                      <a:r>
                        <a:rPr lang="en-US" b="1" noProof="0" dirty="0" smtClean="0"/>
                        <a:t>]*</a:t>
                      </a:r>
                    </a:p>
                    <a:p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smtClean="0"/>
                        <a:t>Typesetting:</a:t>
                      </a:r>
                      <a:r>
                        <a:rPr lang="en-US" b="1" baseline="0" noProof="0" smtClean="0"/>
                        <a:t> </a:t>
                      </a:r>
                      <a:r>
                        <a:rPr lang="en-US" baseline="0" noProof="0" smtClean="0"/>
                        <a:t>600 € (appox.)</a:t>
                      </a:r>
                      <a:endParaRPr lang="en-US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1" noProof="0" smtClean="0"/>
                    </a:p>
                    <a:p>
                      <a:r>
                        <a:rPr lang="en-US" b="1" noProof="0" smtClean="0"/>
                        <a:t>Typesetting:</a:t>
                      </a:r>
                      <a:r>
                        <a:rPr lang="en-US" b="1" baseline="0" noProof="0" smtClean="0"/>
                        <a:t> </a:t>
                      </a:r>
                      <a:r>
                        <a:rPr lang="en-US" baseline="0" noProof="0" smtClean="0"/>
                        <a:t>add 0.75 appox per page to convert it into Epub. First typesetting needs to be done anyways.</a:t>
                      </a:r>
                      <a:endParaRPr lang="en-US" noProof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 smtClean="0"/>
                        <a:t>Cover design: </a:t>
                      </a:r>
                      <a:r>
                        <a:rPr lang="en-US" noProof="0" dirty="0" smtClean="0"/>
                        <a:t>around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noProof="0" dirty="0" smtClean="0"/>
                        <a:t>300€</a:t>
                      </a:r>
                    </a:p>
                    <a:p>
                      <a:endParaRPr lang="en-US" b="1" noProof="0" dirty="0" smtClean="0"/>
                    </a:p>
                    <a:p>
                      <a:endParaRPr lang="en-US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 smtClean="0"/>
                        <a:t>[Cover design: </a:t>
                      </a:r>
                      <a:r>
                        <a:rPr lang="en-US" noProof="0" dirty="0" smtClean="0"/>
                        <a:t>around</a:t>
                      </a:r>
                      <a:r>
                        <a:rPr lang="en-US" baseline="0" noProof="0" dirty="0" smtClean="0"/>
                        <a:t> </a:t>
                      </a:r>
                      <a:r>
                        <a:rPr lang="en-US" noProof="0" dirty="0" smtClean="0"/>
                        <a:t>300€</a:t>
                      </a:r>
                      <a:r>
                        <a:rPr lang="en-US" b="1" noProof="0" dirty="0" smtClean="0"/>
                        <a:t>]*</a:t>
                      </a:r>
                    </a:p>
                    <a:p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 smtClean="0"/>
                        <a:t>Print: </a:t>
                      </a:r>
                      <a:r>
                        <a:rPr lang="en-US" b="0" noProof="0" dirty="0" smtClean="0"/>
                        <a:t>Depends on print-run and book features,</a:t>
                      </a:r>
                      <a:r>
                        <a:rPr lang="en-US" b="0" baseline="0" noProof="0" dirty="0" smtClean="0"/>
                        <a:t> our average is 1000 €</a:t>
                      </a:r>
                    </a:p>
                    <a:p>
                      <a:endParaRPr lang="en-US" b="1" noProof="0" dirty="0" smtClean="0"/>
                    </a:p>
                    <a:p>
                      <a:endParaRPr lang="en-US" noProof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noProof="0" dirty="0" smtClean="0"/>
                    </a:p>
                    <a:p>
                      <a:endParaRPr lang="en-US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655386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(e)Book </a:t>
            </a:r>
            <a:r>
              <a:rPr lang="es-ES" dirty="0" err="1"/>
              <a:t>Cost</a:t>
            </a:r>
            <a:r>
              <a:rPr lang="es-ES" dirty="0"/>
              <a:t> </a:t>
            </a:r>
            <a:r>
              <a:rPr lang="es-ES" dirty="0" smtClean="0"/>
              <a:t>II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718244010"/>
              </p:ext>
            </p:extLst>
          </p:nvPr>
        </p:nvGraphicFramePr>
        <p:xfrm>
          <a:off x="914400" y="1447800"/>
          <a:ext cx="77724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Paperback</a:t>
                      </a:r>
                      <a:r>
                        <a:rPr lang="es-ES" dirty="0" smtClean="0"/>
                        <a:t> COST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Ebook</a:t>
                      </a:r>
                      <a:r>
                        <a:rPr lang="es-ES" dirty="0" smtClean="0"/>
                        <a:t> COST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b="0" noProof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 smtClean="0"/>
                        <a:t>Warehouse fees:  </a:t>
                      </a:r>
                      <a:r>
                        <a:rPr lang="en-US" b="0" noProof="0" dirty="0" smtClean="0"/>
                        <a:t>In short print-run like ours, this </a:t>
                      </a:r>
                      <a:r>
                        <a:rPr lang="en-US" b="0" noProof="0" smtClean="0"/>
                        <a:t>is </a:t>
                      </a:r>
                      <a:r>
                        <a:rPr lang="en-US" b="0" noProof="0" smtClean="0"/>
                        <a:t>not </a:t>
                      </a:r>
                      <a:r>
                        <a:rPr lang="en-US" b="0" noProof="0" dirty="0" smtClean="0"/>
                        <a:t>much. Our average  per month is 500 €.</a:t>
                      </a:r>
                    </a:p>
                    <a:p>
                      <a:endParaRPr lang="en-US" b="0" noProof="0" dirty="0" smtClean="0"/>
                    </a:p>
                    <a:p>
                      <a:endParaRPr lang="en-US" b="0" noProof="0" dirty="0" smtClean="0"/>
                    </a:p>
                    <a:p>
                      <a:endParaRPr lang="en-US" b="0" noProof="0" dirty="0" smtClean="0"/>
                    </a:p>
                    <a:p>
                      <a:endParaRPr lang="en-US" b="0" noProof="0" dirty="0" smtClean="0"/>
                    </a:p>
                    <a:p>
                      <a:endParaRPr lang="en-US" b="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 smtClean="0"/>
                    </a:p>
                    <a:p>
                      <a:r>
                        <a:rPr lang="en-US" b="1" noProof="0" dirty="0" smtClean="0"/>
                        <a:t>Platforms fees: </a:t>
                      </a:r>
                      <a:r>
                        <a:rPr lang="en-US" noProof="0" dirty="0" smtClean="0"/>
                        <a:t>When selling, they take around 45-55% of final price; when renting, from 45% up to 55%  per purchase.</a:t>
                      </a:r>
                    </a:p>
                    <a:p>
                      <a:endParaRPr lang="en-US" noProof="0" dirty="0" smtClean="0"/>
                    </a:p>
                    <a:p>
                      <a:r>
                        <a:rPr lang="en-US" noProof="0" dirty="0" smtClean="0"/>
                        <a:t>For our </a:t>
                      </a:r>
                      <a:r>
                        <a:rPr lang="en-US" b="1" noProof="0" dirty="0" smtClean="0"/>
                        <a:t>own platform</a:t>
                      </a:r>
                      <a:r>
                        <a:rPr lang="en-US" noProof="0" dirty="0" smtClean="0"/>
                        <a:t>, we have to pay a percentage of total selling at the end of the year.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noProof="0" dirty="0" smtClean="0"/>
                        <a:t>Other</a:t>
                      </a:r>
                      <a:r>
                        <a:rPr lang="en-US" b="1" baseline="0" noProof="0" dirty="0" smtClean="0"/>
                        <a:t> costs: </a:t>
                      </a:r>
                      <a:r>
                        <a:rPr lang="en-US" b="0" baseline="0" noProof="0" dirty="0" smtClean="0"/>
                        <a:t>personnel, there is a number of hours that the editor in charge of the book obviously invests in each book, so a percentage of his/her salary has to be taken into account per each book</a:t>
                      </a:r>
                      <a:endParaRPr lang="en-US" b="1" noProof="0" dirty="0" smtClean="0"/>
                    </a:p>
                    <a:p>
                      <a:endParaRPr lang="en-US" b="1" noProof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 smtClean="0"/>
                        <a:t>Other</a:t>
                      </a:r>
                      <a:r>
                        <a:rPr lang="en-US" b="1" baseline="0" noProof="0" dirty="0" smtClean="0"/>
                        <a:t> costs: </a:t>
                      </a:r>
                      <a:r>
                        <a:rPr lang="en-US" b="0" baseline="0" noProof="0" dirty="0" smtClean="0"/>
                        <a:t>Compared to the number of hours an editor invests on making a book, the </a:t>
                      </a:r>
                      <a:r>
                        <a:rPr lang="en-US" b="0" baseline="0" noProof="0" dirty="0" err="1" smtClean="0"/>
                        <a:t>ebook</a:t>
                      </a:r>
                      <a:r>
                        <a:rPr lang="en-US" b="0" baseline="0" noProof="0" dirty="0" smtClean="0"/>
                        <a:t> takes more time: files have to be prepared for each platform, keep track of modifications, updates, metadata, etc.*</a:t>
                      </a:r>
                      <a:endParaRPr lang="en-US" b="0" noProof="0" dirty="0" smtClean="0"/>
                    </a:p>
                    <a:p>
                      <a:endParaRPr lang="en-US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727390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20688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err="1" smtClean="0"/>
              <a:t>Ebooks</a:t>
            </a:r>
            <a:r>
              <a:rPr lang="es-ES" b="1" dirty="0" smtClean="0"/>
              <a:t> </a:t>
            </a:r>
            <a:r>
              <a:rPr lang="es-ES" b="1" dirty="0" err="1"/>
              <a:t>F</a:t>
            </a:r>
            <a:r>
              <a:rPr lang="es-ES" b="1" dirty="0" err="1" smtClean="0"/>
              <a:t>or</a:t>
            </a:r>
            <a:r>
              <a:rPr lang="es-ES" b="1" dirty="0" smtClean="0"/>
              <a:t> </a:t>
            </a:r>
            <a:r>
              <a:rPr lang="es-ES" b="1" dirty="0" err="1"/>
              <a:t>D</a:t>
            </a:r>
            <a:r>
              <a:rPr lang="es-ES" b="1" dirty="0" err="1" smtClean="0"/>
              <a:t>irect</a:t>
            </a:r>
            <a:r>
              <a:rPr lang="es-ES" b="1" dirty="0" smtClean="0"/>
              <a:t> </a:t>
            </a:r>
            <a:r>
              <a:rPr lang="es-ES" b="1" dirty="0" err="1"/>
              <a:t>P</a:t>
            </a:r>
            <a:r>
              <a:rPr lang="es-ES" b="1" dirty="0" err="1" smtClean="0"/>
              <a:t>urchase</a:t>
            </a:r>
            <a:r>
              <a:rPr lang="es-ES" b="1" dirty="0" smtClean="0"/>
              <a:t> in </a:t>
            </a:r>
            <a:r>
              <a:rPr lang="es-ES" b="1" dirty="0" err="1"/>
              <a:t>O</a:t>
            </a:r>
            <a:r>
              <a:rPr lang="es-ES" b="1" dirty="0" err="1" smtClean="0"/>
              <a:t>ur</a:t>
            </a:r>
            <a:r>
              <a:rPr lang="es-ES" b="1" dirty="0" smtClean="0"/>
              <a:t> Web</a:t>
            </a:r>
            <a:endParaRPr lang="es-E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958" y="2420888"/>
            <a:ext cx="5421284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72604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B54919"/>
                </a:solidFill>
              </a:rPr>
              <a:t>Ibero-Americana de Libros Académicos</a:t>
            </a:r>
            <a:endParaRPr lang="es-ES" b="1" dirty="0">
              <a:solidFill>
                <a:srgbClr val="B54919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sz="quarter" idx="1"/>
          </p:nvPr>
        </p:nvPicPr>
        <p:blipFill rotWithShape="1">
          <a:blip r:embed="rId2" cstate="print"/>
          <a:srcRect t="11250" b="11562"/>
          <a:stretch/>
        </p:blipFill>
        <p:spPr bwMode="auto">
          <a:xfrm>
            <a:off x="914400" y="2039863"/>
            <a:ext cx="7772400" cy="3387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0301979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764705"/>
            <a:ext cx="539591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3429000"/>
            <a:ext cx="539591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3490567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B54919"/>
                </a:solidFill>
              </a:rPr>
              <a:t>Ibero-Americana de Libros Académicos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	IP validation</a:t>
            </a:r>
          </a:p>
          <a:p>
            <a:r>
              <a:rPr lang="en-US" dirty="0"/>
              <a:t>	Read on Streaming </a:t>
            </a:r>
          </a:p>
          <a:p>
            <a:r>
              <a:rPr lang="en-US" dirty="0"/>
              <a:t>	Simultaneous usage accepted. </a:t>
            </a:r>
          </a:p>
          <a:p>
            <a:r>
              <a:rPr lang="en-US" dirty="0"/>
              <a:t>	VPN and Proxy connection accepted</a:t>
            </a:r>
          </a:p>
          <a:p>
            <a:r>
              <a:rPr lang="en-US" dirty="0"/>
              <a:t>	Printing of 20 pages allowed</a:t>
            </a:r>
          </a:p>
          <a:p>
            <a:r>
              <a:rPr lang="en-US" dirty="0"/>
              <a:t>	Marc Records provided</a:t>
            </a:r>
          </a:p>
          <a:p>
            <a:r>
              <a:rPr lang="en-US" dirty="0"/>
              <a:t>	Free demo Access of 15 days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02388115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accent1"/>
                </a:solidFill>
              </a:rPr>
              <a:t>IBEROAMERICANA EDITORIAL VERVUERT</a:t>
            </a:r>
            <a:endParaRPr lang="es-ES" sz="3200" b="1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r>
              <a:rPr lang="es-ES" sz="3600" b="1" dirty="0" smtClean="0"/>
              <a:t>THANK  YOU</a:t>
            </a:r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r>
              <a:rPr lang="es-ES" sz="2400" dirty="0" smtClean="0"/>
              <a:t>María Pizarro Prada, </a:t>
            </a:r>
            <a:r>
              <a:rPr lang="es-ES" sz="2400" dirty="0" err="1" smtClean="0"/>
              <a:t>Ph.D.</a:t>
            </a:r>
            <a:endParaRPr lang="es-ES" sz="2400" dirty="0" smtClean="0"/>
          </a:p>
          <a:p>
            <a:pPr algn="ctr">
              <a:buNone/>
            </a:pPr>
            <a:r>
              <a:rPr lang="es-ES" sz="2400" dirty="0" smtClean="0"/>
              <a:t>E-Content manager and editor</a:t>
            </a:r>
          </a:p>
          <a:p>
            <a:pPr algn="ctr">
              <a:buNone/>
            </a:pPr>
            <a:r>
              <a:rPr lang="es-ES" dirty="0" smtClean="0">
                <a:solidFill>
                  <a:srgbClr val="0070C0"/>
                </a:solidFill>
                <a:hlinkClick r:id="rId2"/>
              </a:rPr>
              <a:t>m.pizarro@iberoamericanalibros.com</a:t>
            </a:r>
            <a:endParaRPr lang="es-ES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340</TotalTime>
  <Words>295</Words>
  <Application>Microsoft Office PowerPoint</Application>
  <PresentationFormat>Presentación en pantalla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Equidad</vt:lpstr>
      <vt:lpstr> IBERO-AMERICANA DE LIBROS ACADÉMICOS</vt:lpstr>
      <vt:lpstr>www.todoebook.com</vt:lpstr>
      <vt:lpstr>Servicio POD</vt:lpstr>
      <vt:lpstr>SPI: Scholarly Publishers Indicators CSIC: Consejo Superior de Investigaciones Científicas</vt:lpstr>
      <vt:lpstr>(e)Book Cost I</vt:lpstr>
      <vt:lpstr>(e)Book Cost II</vt:lpstr>
      <vt:lpstr>   Ebooks For Direct Purchase in Our Web</vt:lpstr>
      <vt:lpstr>Ibero-Americana de Libros Académicos</vt:lpstr>
      <vt:lpstr>Diapositiva 9</vt:lpstr>
      <vt:lpstr>Ibero-Americana de Libros Académicos</vt:lpstr>
      <vt:lpstr>IBEROAMERICANA EDITORIAL VERVUERT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Ibero-americana de Libros Académicos</dc:title>
  <dc:creator>admin</dc:creator>
  <cp:lastModifiedBy>Maria</cp:lastModifiedBy>
  <cp:revision>34</cp:revision>
  <dcterms:created xsi:type="dcterms:W3CDTF">2013-06-03T15:58:13Z</dcterms:created>
  <dcterms:modified xsi:type="dcterms:W3CDTF">2013-06-18T08:14:19Z</dcterms:modified>
</cp:coreProperties>
</file>