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0" r:id="rId2"/>
    <p:sldId id="280" r:id="rId3"/>
    <p:sldId id="266" r:id="rId4"/>
    <p:sldId id="281" r:id="rId5"/>
    <p:sldId id="271" r:id="rId6"/>
    <p:sldId id="272" r:id="rId7"/>
    <p:sldId id="259" r:id="rId8"/>
    <p:sldId id="279" r:id="rId9"/>
    <p:sldId id="283" r:id="rId10"/>
    <p:sldId id="291" r:id="rId11"/>
    <p:sldId id="292" r:id="rId12"/>
    <p:sldId id="293" r:id="rId13"/>
    <p:sldId id="285" r:id="rId14"/>
    <p:sldId id="277" r:id="rId15"/>
    <p:sldId id="295" r:id="rId16"/>
    <p:sldId id="278" r:id="rId17"/>
    <p:sldId id="286" r:id="rId18"/>
  </p:sldIdLst>
  <p:sldSz cx="9144000" cy="6858000" type="screen4x3"/>
  <p:notesSz cx="6810375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406B"/>
    <a:srgbClr val="003155"/>
    <a:srgbClr val="F2F2F2"/>
    <a:srgbClr val="E9E9E8"/>
    <a:srgbClr val="4D3A31"/>
    <a:srgbClr val="193367"/>
    <a:srgbClr val="032553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3" autoAdjust="0"/>
    <p:restoredTop sz="99873" autoAdjust="0"/>
  </p:normalViewPr>
  <p:slideViewPr>
    <p:cSldViewPr snapToGrid="0">
      <p:cViewPr varScale="1">
        <p:scale>
          <a:sx n="84" d="100"/>
          <a:sy n="84" d="100"/>
        </p:scale>
        <p:origin x="-1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9" y="718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76" y="-82"/>
      </p:cViewPr>
      <p:guideLst>
        <p:guide orient="horz" pos="3132"/>
        <p:guide pos="2145"/>
      </p:guideLst>
    </p:cSldViewPr>
  </p:notes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3F0124-9E4F-443F-961E-E90BBC8EFCD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E69045C-332A-4DBB-BDAD-19DA4F909DBB}">
      <dgm:prSet phldrT="[Text]"/>
      <dgm:spPr/>
      <dgm:t>
        <a:bodyPr/>
        <a:lstStyle/>
        <a:p>
          <a:pPr algn="ctr"/>
          <a:r>
            <a:rPr lang="en-GB" dirty="0" smtClean="0">
              <a:solidFill>
                <a:schemeClr val="accent2"/>
              </a:solidFill>
            </a:rPr>
            <a:t>Request to buy a book</a:t>
          </a:r>
          <a:endParaRPr lang="en-GB" dirty="0">
            <a:solidFill>
              <a:schemeClr val="accent2"/>
            </a:solidFill>
          </a:endParaRPr>
        </a:p>
      </dgm:t>
    </dgm:pt>
    <dgm:pt modelId="{DCE72463-6588-4C50-89CC-CC4F7963BA81}" type="parTrans" cxnId="{80FEFF3E-4DD4-45DB-BC70-EEA278AE2A81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6A9F34F0-F176-4B3B-96A2-2EFB485EF37C}" type="sibTrans" cxnId="{80FEFF3E-4DD4-45DB-BC70-EEA278AE2A81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92178BF2-5778-4E68-B218-72BC187D8AC0}">
      <dgm:prSet phldrT="[Text]"/>
      <dgm:spPr/>
      <dgm:t>
        <a:bodyPr/>
        <a:lstStyle/>
        <a:p>
          <a:pPr algn="ctr"/>
          <a:r>
            <a:rPr lang="en-GB" dirty="0" smtClean="0">
              <a:solidFill>
                <a:schemeClr val="accent2"/>
              </a:solidFill>
            </a:rPr>
            <a:t>Is it in print or not?</a:t>
          </a:r>
          <a:endParaRPr lang="en-GB" dirty="0">
            <a:solidFill>
              <a:schemeClr val="accent2"/>
            </a:solidFill>
          </a:endParaRPr>
        </a:p>
      </dgm:t>
    </dgm:pt>
    <dgm:pt modelId="{29BFBC97-9E40-44A4-8A22-268FFF5D5505}" type="parTrans" cxnId="{D7A60C67-84D5-4D86-A3F2-9FA310AF526F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B756966B-9868-4C55-8641-02C325FF8350}" type="sibTrans" cxnId="{D7A60C67-84D5-4D86-A3F2-9FA310AF526F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35F09C50-9C08-4E6A-BB81-B78A2D58D31B}">
      <dgm:prSet phldrT="[Text]"/>
      <dgm:spPr/>
      <dgm:t>
        <a:bodyPr/>
        <a:lstStyle/>
        <a:p>
          <a:pPr algn="ctr"/>
          <a:r>
            <a:rPr lang="en-GB" dirty="0" smtClean="0">
              <a:solidFill>
                <a:schemeClr val="accent2"/>
              </a:solidFill>
            </a:rPr>
            <a:t>Choose  supplier</a:t>
          </a:r>
          <a:endParaRPr lang="en-GB" dirty="0">
            <a:solidFill>
              <a:schemeClr val="accent2"/>
            </a:solidFill>
          </a:endParaRPr>
        </a:p>
      </dgm:t>
    </dgm:pt>
    <dgm:pt modelId="{7B972ABB-43E7-4ADF-B9DC-CFC359F12C85}" type="parTrans" cxnId="{52B07C02-105D-46B3-9AD5-997B6FE2A8E5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D4DBAD32-12B9-4249-A0F7-098E50FC729A}" type="sibTrans" cxnId="{52B07C02-105D-46B3-9AD5-997B6FE2A8E5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8FBA8930-8FD1-4838-9925-058106CC6DC7}">
      <dgm:prSet phldrT="[Text]"/>
      <dgm:spPr/>
      <dgm:t>
        <a:bodyPr/>
        <a:lstStyle/>
        <a:p>
          <a:pPr algn="ctr"/>
          <a:r>
            <a:rPr lang="en-GB" dirty="0" smtClean="0">
              <a:solidFill>
                <a:schemeClr val="accent2"/>
              </a:solidFill>
            </a:rPr>
            <a:t>Send order</a:t>
          </a:r>
          <a:endParaRPr lang="en-GB" dirty="0">
            <a:solidFill>
              <a:schemeClr val="accent2"/>
            </a:solidFill>
          </a:endParaRPr>
        </a:p>
      </dgm:t>
    </dgm:pt>
    <dgm:pt modelId="{E4533672-00BB-4E98-9C42-BC2B0BE48D05}" type="parTrans" cxnId="{46185C2D-A64B-4B4E-8BC5-8878CB2A33B4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F2257655-836E-405F-BF92-A34C4BF840CF}" type="sibTrans" cxnId="{46185C2D-A64B-4B4E-8BC5-8878CB2A33B4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12987E08-897B-4197-AC82-2B55EA01546C}">
      <dgm:prSet phldrT="[Text]"/>
      <dgm:spPr/>
      <dgm:t>
        <a:bodyPr/>
        <a:lstStyle/>
        <a:p>
          <a:pPr algn="ctr"/>
          <a:r>
            <a:rPr lang="en-GB" dirty="0" smtClean="0">
              <a:solidFill>
                <a:schemeClr val="accent2"/>
              </a:solidFill>
            </a:rPr>
            <a:t>Receive book, process and forget</a:t>
          </a:r>
          <a:endParaRPr lang="en-GB" dirty="0">
            <a:solidFill>
              <a:schemeClr val="accent2"/>
            </a:solidFill>
          </a:endParaRPr>
        </a:p>
      </dgm:t>
    </dgm:pt>
    <dgm:pt modelId="{41A10B7E-E4CD-4EB0-A1F9-BDA209645371}" type="parTrans" cxnId="{AF2874C4-B577-4A30-834D-EDDDE4FE49BF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F1C38527-4A39-4086-AB9D-5E3A8755FD54}" type="sibTrans" cxnId="{AF2874C4-B577-4A30-834D-EDDDE4FE49BF}">
      <dgm:prSet/>
      <dgm:spPr/>
      <dgm:t>
        <a:bodyPr/>
        <a:lstStyle/>
        <a:p>
          <a:pPr algn="ctr"/>
          <a:endParaRPr lang="en-GB">
            <a:solidFill>
              <a:schemeClr val="accent2"/>
            </a:solidFill>
          </a:endParaRPr>
        </a:p>
      </dgm:t>
    </dgm:pt>
    <dgm:pt modelId="{9659DC12-FF14-4AA2-BAFB-DB4214C1FEFE}" type="pres">
      <dgm:prSet presAssocID="{8A3F0124-9E4F-443F-961E-E90BBC8EFC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B72D6DD-986F-4E77-B43B-E93B629D434C}" type="pres">
      <dgm:prSet presAssocID="{DE69045C-332A-4DBB-BDAD-19DA4F909DB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458958-3C8D-4EAF-B0F6-E3FA01389E86}" type="pres">
      <dgm:prSet presAssocID="{6A9F34F0-F176-4B3B-96A2-2EFB485EF37C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B28FEA6-892B-4F00-88F8-A9C12FEAA294}" type="pres">
      <dgm:prSet presAssocID="{6A9F34F0-F176-4B3B-96A2-2EFB485EF37C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25D3E601-7CB6-4841-A608-C04DF8A5C6CE}" type="pres">
      <dgm:prSet presAssocID="{92178BF2-5778-4E68-B218-72BC187D8AC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F7BD80-430F-4BF6-8529-85FEA7888F7B}" type="pres">
      <dgm:prSet presAssocID="{B756966B-9868-4C55-8641-02C325FF8350}" presName="sibTrans" presStyleLbl="sibTrans2D1" presStyleIdx="1" presStyleCnt="4"/>
      <dgm:spPr/>
      <dgm:t>
        <a:bodyPr/>
        <a:lstStyle/>
        <a:p>
          <a:endParaRPr lang="en-GB"/>
        </a:p>
      </dgm:t>
    </dgm:pt>
    <dgm:pt modelId="{4AC8A78D-4FCB-43C9-8F73-7976A3283FAC}" type="pres">
      <dgm:prSet presAssocID="{B756966B-9868-4C55-8641-02C325FF8350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F553C889-7397-4102-A459-B176D7F94410}" type="pres">
      <dgm:prSet presAssocID="{35F09C50-9C08-4E6A-BB81-B78A2D58D31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060DE4-6A38-4A0B-A61C-C208ABE0972E}" type="pres">
      <dgm:prSet presAssocID="{D4DBAD32-12B9-4249-A0F7-098E50FC729A}" presName="sibTrans" presStyleLbl="sibTrans2D1" presStyleIdx="2" presStyleCnt="4"/>
      <dgm:spPr/>
      <dgm:t>
        <a:bodyPr/>
        <a:lstStyle/>
        <a:p>
          <a:endParaRPr lang="en-GB"/>
        </a:p>
      </dgm:t>
    </dgm:pt>
    <dgm:pt modelId="{E825F55B-6642-42A4-B979-7FA4D5AB4D2B}" type="pres">
      <dgm:prSet presAssocID="{D4DBAD32-12B9-4249-A0F7-098E50FC729A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CB2EDFEF-68BF-4353-8A55-20D3272CF1A2}" type="pres">
      <dgm:prSet presAssocID="{8FBA8930-8FD1-4838-9925-058106CC6DC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43D989-A47C-4772-9B47-8DB3919D533E}" type="pres">
      <dgm:prSet presAssocID="{F2257655-836E-405F-BF92-A34C4BF840CF}" presName="sibTrans" presStyleLbl="sibTrans2D1" presStyleIdx="3" presStyleCnt="4"/>
      <dgm:spPr/>
      <dgm:t>
        <a:bodyPr/>
        <a:lstStyle/>
        <a:p>
          <a:endParaRPr lang="en-GB"/>
        </a:p>
      </dgm:t>
    </dgm:pt>
    <dgm:pt modelId="{45CEC5EB-8ADE-4645-B68D-55AD1CA09E6C}" type="pres">
      <dgm:prSet presAssocID="{F2257655-836E-405F-BF92-A34C4BF840CF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58260FA9-6446-4477-867A-D5D49495473A}" type="pres">
      <dgm:prSet presAssocID="{12987E08-897B-4197-AC82-2B55EA01546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E098F66-B60C-4AC0-96BF-D022C1146E3A}" type="presOf" srcId="{12987E08-897B-4197-AC82-2B55EA01546C}" destId="{58260FA9-6446-4477-867A-D5D49495473A}" srcOrd="0" destOrd="0" presId="urn:microsoft.com/office/officeart/2005/8/layout/process1"/>
    <dgm:cxn modelId="{AC863352-0DD6-4F10-BABB-A440545DD6E0}" type="presOf" srcId="{B756966B-9868-4C55-8641-02C325FF8350}" destId="{F6F7BD80-430F-4BF6-8529-85FEA7888F7B}" srcOrd="0" destOrd="0" presId="urn:microsoft.com/office/officeart/2005/8/layout/process1"/>
    <dgm:cxn modelId="{DD800CFC-098E-4A37-AC82-8A814ED570B4}" type="presOf" srcId="{DE69045C-332A-4DBB-BDAD-19DA4F909DBB}" destId="{7B72D6DD-986F-4E77-B43B-E93B629D434C}" srcOrd="0" destOrd="0" presId="urn:microsoft.com/office/officeart/2005/8/layout/process1"/>
    <dgm:cxn modelId="{B41C1963-9C47-459E-97C3-552DF575D2EA}" type="presOf" srcId="{F2257655-836E-405F-BF92-A34C4BF840CF}" destId="{F543D989-A47C-4772-9B47-8DB3919D533E}" srcOrd="0" destOrd="0" presId="urn:microsoft.com/office/officeart/2005/8/layout/process1"/>
    <dgm:cxn modelId="{D7A60C67-84D5-4D86-A3F2-9FA310AF526F}" srcId="{8A3F0124-9E4F-443F-961E-E90BBC8EFCDE}" destId="{92178BF2-5778-4E68-B218-72BC187D8AC0}" srcOrd="1" destOrd="0" parTransId="{29BFBC97-9E40-44A4-8A22-268FFF5D5505}" sibTransId="{B756966B-9868-4C55-8641-02C325FF8350}"/>
    <dgm:cxn modelId="{752421B8-C71C-4B9E-9AA6-FE5E590F6223}" type="presOf" srcId="{D4DBAD32-12B9-4249-A0F7-098E50FC729A}" destId="{E825F55B-6642-42A4-B979-7FA4D5AB4D2B}" srcOrd="1" destOrd="0" presId="urn:microsoft.com/office/officeart/2005/8/layout/process1"/>
    <dgm:cxn modelId="{AF2874C4-B577-4A30-834D-EDDDE4FE49BF}" srcId="{8A3F0124-9E4F-443F-961E-E90BBC8EFCDE}" destId="{12987E08-897B-4197-AC82-2B55EA01546C}" srcOrd="4" destOrd="0" parTransId="{41A10B7E-E4CD-4EB0-A1F9-BDA209645371}" sibTransId="{F1C38527-4A39-4086-AB9D-5E3A8755FD54}"/>
    <dgm:cxn modelId="{5ED07C0D-D280-4064-90BC-9E637F418897}" type="presOf" srcId="{6A9F34F0-F176-4B3B-96A2-2EFB485EF37C}" destId="{EB28FEA6-892B-4F00-88F8-A9C12FEAA294}" srcOrd="1" destOrd="0" presId="urn:microsoft.com/office/officeart/2005/8/layout/process1"/>
    <dgm:cxn modelId="{52B07C02-105D-46B3-9AD5-997B6FE2A8E5}" srcId="{8A3F0124-9E4F-443F-961E-E90BBC8EFCDE}" destId="{35F09C50-9C08-4E6A-BB81-B78A2D58D31B}" srcOrd="2" destOrd="0" parTransId="{7B972ABB-43E7-4ADF-B9DC-CFC359F12C85}" sibTransId="{D4DBAD32-12B9-4249-A0F7-098E50FC729A}"/>
    <dgm:cxn modelId="{A69F6EC6-7C4D-4D3A-A48F-85796C1495EA}" type="presOf" srcId="{35F09C50-9C08-4E6A-BB81-B78A2D58D31B}" destId="{F553C889-7397-4102-A459-B176D7F94410}" srcOrd="0" destOrd="0" presId="urn:microsoft.com/office/officeart/2005/8/layout/process1"/>
    <dgm:cxn modelId="{80FEFF3E-4DD4-45DB-BC70-EEA278AE2A81}" srcId="{8A3F0124-9E4F-443F-961E-E90BBC8EFCDE}" destId="{DE69045C-332A-4DBB-BDAD-19DA4F909DBB}" srcOrd="0" destOrd="0" parTransId="{DCE72463-6588-4C50-89CC-CC4F7963BA81}" sibTransId="{6A9F34F0-F176-4B3B-96A2-2EFB485EF37C}"/>
    <dgm:cxn modelId="{E16FC6E0-5FF8-4206-A9CF-1E89578ACD18}" type="presOf" srcId="{8A3F0124-9E4F-443F-961E-E90BBC8EFCDE}" destId="{9659DC12-FF14-4AA2-BAFB-DB4214C1FEFE}" srcOrd="0" destOrd="0" presId="urn:microsoft.com/office/officeart/2005/8/layout/process1"/>
    <dgm:cxn modelId="{1DEFD7CE-F5B1-410F-B1A6-D88335C58036}" type="presOf" srcId="{8FBA8930-8FD1-4838-9925-058106CC6DC7}" destId="{CB2EDFEF-68BF-4353-8A55-20D3272CF1A2}" srcOrd="0" destOrd="0" presId="urn:microsoft.com/office/officeart/2005/8/layout/process1"/>
    <dgm:cxn modelId="{B2449E79-06F0-4D91-9F0C-2C16951954D4}" type="presOf" srcId="{F2257655-836E-405F-BF92-A34C4BF840CF}" destId="{45CEC5EB-8ADE-4645-B68D-55AD1CA09E6C}" srcOrd="1" destOrd="0" presId="urn:microsoft.com/office/officeart/2005/8/layout/process1"/>
    <dgm:cxn modelId="{94332940-4915-44BC-BFBE-1EFCCB18F4FF}" type="presOf" srcId="{D4DBAD32-12B9-4249-A0F7-098E50FC729A}" destId="{94060DE4-6A38-4A0B-A61C-C208ABE0972E}" srcOrd="0" destOrd="0" presId="urn:microsoft.com/office/officeart/2005/8/layout/process1"/>
    <dgm:cxn modelId="{0418BE63-8FCF-4F13-B791-7088EF2418D6}" type="presOf" srcId="{6A9F34F0-F176-4B3B-96A2-2EFB485EF37C}" destId="{89458958-3C8D-4EAF-B0F6-E3FA01389E86}" srcOrd="0" destOrd="0" presId="urn:microsoft.com/office/officeart/2005/8/layout/process1"/>
    <dgm:cxn modelId="{2D2684FF-01A3-44CB-BD4E-AF15A8CAE1F7}" type="presOf" srcId="{B756966B-9868-4C55-8641-02C325FF8350}" destId="{4AC8A78D-4FCB-43C9-8F73-7976A3283FAC}" srcOrd="1" destOrd="0" presId="urn:microsoft.com/office/officeart/2005/8/layout/process1"/>
    <dgm:cxn modelId="{14061EC2-0D71-43BA-B2EB-9ED656EF17DC}" type="presOf" srcId="{92178BF2-5778-4E68-B218-72BC187D8AC0}" destId="{25D3E601-7CB6-4841-A608-C04DF8A5C6CE}" srcOrd="0" destOrd="0" presId="urn:microsoft.com/office/officeart/2005/8/layout/process1"/>
    <dgm:cxn modelId="{46185C2D-A64B-4B4E-8BC5-8878CB2A33B4}" srcId="{8A3F0124-9E4F-443F-961E-E90BBC8EFCDE}" destId="{8FBA8930-8FD1-4838-9925-058106CC6DC7}" srcOrd="3" destOrd="0" parTransId="{E4533672-00BB-4E98-9C42-BC2B0BE48D05}" sibTransId="{F2257655-836E-405F-BF92-A34C4BF840CF}"/>
    <dgm:cxn modelId="{14E04838-1D06-4C25-BA10-504ED9D892F3}" type="presParOf" srcId="{9659DC12-FF14-4AA2-BAFB-DB4214C1FEFE}" destId="{7B72D6DD-986F-4E77-B43B-E93B629D434C}" srcOrd="0" destOrd="0" presId="urn:microsoft.com/office/officeart/2005/8/layout/process1"/>
    <dgm:cxn modelId="{D2F876D6-02CF-444C-90B8-C6D5A7E7B1C5}" type="presParOf" srcId="{9659DC12-FF14-4AA2-BAFB-DB4214C1FEFE}" destId="{89458958-3C8D-4EAF-B0F6-E3FA01389E86}" srcOrd="1" destOrd="0" presId="urn:microsoft.com/office/officeart/2005/8/layout/process1"/>
    <dgm:cxn modelId="{1CC19B7D-56A8-469B-8DDF-F4255C1D21F3}" type="presParOf" srcId="{89458958-3C8D-4EAF-B0F6-E3FA01389E86}" destId="{EB28FEA6-892B-4F00-88F8-A9C12FEAA294}" srcOrd="0" destOrd="0" presId="urn:microsoft.com/office/officeart/2005/8/layout/process1"/>
    <dgm:cxn modelId="{7B64CFBB-8E0D-4E5D-9194-C794812103A6}" type="presParOf" srcId="{9659DC12-FF14-4AA2-BAFB-DB4214C1FEFE}" destId="{25D3E601-7CB6-4841-A608-C04DF8A5C6CE}" srcOrd="2" destOrd="0" presId="urn:microsoft.com/office/officeart/2005/8/layout/process1"/>
    <dgm:cxn modelId="{CEC64979-26D0-4915-8C94-0710F5E2CE45}" type="presParOf" srcId="{9659DC12-FF14-4AA2-BAFB-DB4214C1FEFE}" destId="{F6F7BD80-430F-4BF6-8529-85FEA7888F7B}" srcOrd="3" destOrd="0" presId="urn:microsoft.com/office/officeart/2005/8/layout/process1"/>
    <dgm:cxn modelId="{BBBFE000-1A1F-4F63-A3BD-58F191A04D90}" type="presParOf" srcId="{F6F7BD80-430F-4BF6-8529-85FEA7888F7B}" destId="{4AC8A78D-4FCB-43C9-8F73-7976A3283FAC}" srcOrd="0" destOrd="0" presId="urn:microsoft.com/office/officeart/2005/8/layout/process1"/>
    <dgm:cxn modelId="{72CFC8CF-B12E-4C23-B944-A6D4448A81EA}" type="presParOf" srcId="{9659DC12-FF14-4AA2-BAFB-DB4214C1FEFE}" destId="{F553C889-7397-4102-A459-B176D7F94410}" srcOrd="4" destOrd="0" presId="urn:microsoft.com/office/officeart/2005/8/layout/process1"/>
    <dgm:cxn modelId="{D4B91CB3-CE44-4639-ABDB-25D27F82D06F}" type="presParOf" srcId="{9659DC12-FF14-4AA2-BAFB-DB4214C1FEFE}" destId="{94060DE4-6A38-4A0B-A61C-C208ABE0972E}" srcOrd="5" destOrd="0" presId="urn:microsoft.com/office/officeart/2005/8/layout/process1"/>
    <dgm:cxn modelId="{D48ADF11-966F-4010-97B7-CE16D87E8A62}" type="presParOf" srcId="{94060DE4-6A38-4A0B-A61C-C208ABE0972E}" destId="{E825F55B-6642-42A4-B979-7FA4D5AB4D2B}" srcOrd="0" destOrd="0" presId="urn:microsoft.com/office/officeart/2005/8/layout/process1"/>
    <dgm:cxn modelId="{FD246660-4717-40D7-B9C4-06FEE58ACAD8}" type="presParOf" srcId="{9659DC12-FF14-4AA2-BAFB-DB4214C1FEFE}" destId="{CB2EDFEF-68BF-4353-8A55-20D3272CF1A2}" srcOrd="6" destOrd="0" presId="urn:microsoft.com/office/officeart/2005/8/layout/process1"/>
    <dgm:cxn modelId="{17C503CF-0D0A-4293-AE39-228CAD306022}" type="presParOf" srcId="{9659DC12-FF14-4AA2-BAFB-DB4214C1FEFE}" destId="{F543D989-A47C-4772-9B47-8DB3919D533E}" srcOrd="7" destOrd="0" presId="urn:microsoft.com/office/officeart/2005/8/layout/process1"/>
    <dgm:cxn modelId="{30956EC7-9626-481F-BB20-94AD76098DE9}" type="presParOf" srcId="{F543D989-A47C-4772-9B47-8DB3919D533E}" destId="{45CEC5EB-8ADE-4645-B68D-55AD1CA09E6C}" srcOrd="0" destOrd="0" presId="urn:microsoft.com/office/officeart/2005/8/layout/process1"/>
    <dgm:cxn modelId="{21D394CA-39B0-47DB-A8E7-3043202D5B2E}" type="presParOf" srcId="{9659DC12-FF14-4AA2-BAFB-DB4214C1FEFE}" destId="{58260FA9-6446-4477-867A-D5D49495473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2D6DD-986F-4E77-B43B-E93B629D434C}">
      <dsp:nvSpPr>
        <dsp:cNvPr id="0" name=""/>
        <dsp:cNvSpPr/>
      </dsp:nvSpPr>
      <dsp:spPr>
        <a:xfrm>
          <a:off x="3943" y="1146512"/>
          <a:ext cx="1222562" cy="1398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accent2"/>
              </a:solidFill>
            </a:rPr>
            <a:t>Request to buy a book</a:t>
          </a:r>
          <a:endParaRPr lang="en-GB" sz="1800" kern="1200" dirty="0">
            <a:solidFill>
              <a:schemeClr val="accent2"/>
            </a:solidFill>
          </a:endParaRPr>
        </a:p>
      </dsp:txBody>
      <dsp:txXfrm>
        <a:off x="39751" y="1182320"/>
        <a:ext cx="1150946" cy="1327047"/>
      </dsp:txXfrm>
    </dsp:sp>
    <dsp:sp modelId="{89458958-3C8D-4EAF-B0F6-E3FA01389E86}">
      <dsp:nvSpPr>
        <dsp:cNvPr id="0" name=""/>
        <dsp:cNvSpPr/>
      </dsp:nvSpPr>
      <dsp:spPr>
        <a:xfrm>
          <a:off x="1348762" y="1694246"/>
          <a:ext cx="259183" cy="303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>
            <a:solidFill>
              <a:schemeClr val="accent2"/>
            </a:solidFill>
          </a:endParaRPr>
        </a:p>
      </dsp:txBody>
      <dsp:txXfrm>
        <a:off x="1348762" y="1754885"/>
        <a:ext cx="181428" cy="181917"/>
      </dsp:txXfrm>
    </dsp:sp>
    <dsp:sp modelId="{25D3E601-7CB6-4841-A608-C04DF8A5C6CE}">
      <dsp:nvSpPr>
        <dsp:cNvPr id="0" name=""/>
        <dsp:cNvSpPr/>
      </dsp:nvSpPr>
      <dsp:spPr>
        <a:xfrm>
          <a:off x="1715531" y="1146512"/>
          <a:ext cx="1222562" cy="1398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accent2"/>
              </a:solidFill>
            </a:rPr>
            <a:t>Is it in print or not?</a:t>
          </a:r>
          <a:endParaRPr lang="en-GB" sz="1800" kern="1200" dirty="0">
            <a:solidFill>
              <a:schemeClr val="accent2"/>
            </a:solidFill>
          </a:endParaRPr>
        </a:p>
      </dsp:txBody>
      <dsp:txXfrm>
        <a:off x="1751339" y="1182320"/>
        <a:ext cx="1150946" cy="1327047"/>
      </dsp:txXfrm>
    </dsp:sp>
    <dsp:sp modelId="{F6F7BD80-430F-4BF6-8529-85FEA7888F7B}">
      <dsp:nvSpPr>
        <dsp:cNvPr id="0" name=""/>
        <dsp:cNvSpPr/>
      </dsp:nvSpPr>
      <dsp:spPr>
        <a:xfrm>
          <a:off x="3060349" y="1694246"/>
          <a:ext cx="259183" cy="303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>
            <a:solidFill>
              <a:schemeClr val="accent2"/>
            </a:solidFill>
          </a:endParaRPr>
        </a:p>
      </dsp:txBody>
      <dsp:txXfrm>
        <a:off x="3060349" y="1754885"/>
        <a:ext cx="181428" cy="181917"/>
      </dsp:txXfrm>
    </dsp:sp>
    <dsp:sp modelId="{F553C889-7397-4102-A459-B176D7F94410}">
      <dsp:nvSpPr>
        <dsp:cNvPr id="0" name=""/>
        <dsp:cNvSpPr/>
      </dsp:nvSpPr>
      <dsp:spPr>
        <a:xfrm>
          <a:off x="3427118" y="1146512"/>
          <a:ext cx="1222562" cy="1398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accent2"/>
              </a:solidFill>
            </a:rPr>
            <a:t>Choose  supplier</a:t>
          </a:r>
          <a:endParaRPr lang="en-GB" sz="1800" kern="1200" dirty="0">
            <a:solidFill>
              <a:schemeClr val="accent2"/>
            </a:solidFill>
          </a:endParaRPr>
        </a:p>
      </dsp:txBody>
      <dsp:txXfrm>
        <a:off x="3462926" y="1182320"/>
        <a:ext cx="1150946" cy="1327047"/>
      </dsp:txXfrm>
    </dsp:sp>
    <dsp:sp modelId="{94060DE4-6A38-4A0B-A61C-C208ABE0972E}">
      <dsp:nvSpPr>
        <dsp:cNvPr id="0" name=""/>
        <dsp:cNvSpPr/>
      </dsp:nvSpPr>
      <dsp:spPr>
        <a:xfrm>
          <a:off x="4771936" y="1694246"/>
          <a:ext cx="259183" cy="303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>
            <a:solidFill>
              <a:schemeClr val="accent2"/>
            </a:solidFill>
          </a:endParaRPr>
        </a:p>
      </dsp:txBody>
      <dsp:txXfrm>
        <a:off x="4771936" y="1754885"/>
        <a:ext cx="181428" cy="181917"/>
      </dsp:txXfrm>
    </dsp:sp>
    <dsp:sp modelId="{CB2EDFEF-68BF-4353-8A55-20D3272CF1A2}">
      <dsp:nvSpPr>
        <dsp:cNvPr id="0" name=""/>
        <dsp:cNvSpPr/>
      </dsp:nvSpPr>
      <dsp:spPr>
        <a:xfrm>
          <a:off x="5138705" y="1146512"/>
          <a:ext cx="1222562" cy="1398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accent2"/>
              </a:solidFill>
            </a:rPr>
            <a:t>Send order</a:t>
          </a:r>
          <a:endParaRPr lang="en-GB" sz="1800" kern="1200" dirty="0">
            <a:solidFill>
              <a:schemeClr val="accent2"/>
            </a:solidFill>
          </a:endParaRPr>
        </a:p>
      </dsp:txBody>
      <dsp:txXfrm>
        <a:off x="5174513" y="1182320"/>
        <a:ext cx="1150946" cy="1327047"/>
      </dsp:txXfrm>
    </dsp:sp>
    <dsp:sp modelId="{F543D989-A47C-4772-9B47-8DB3919D533E}">
      <dsp:nvSpPr>
        <dsp:cNvPr id="0" name=""/>
        <dsp:cNvSpPr/>
      </dsp:nvSpPr>
      <dsp:spPr>
        <a:xfrm>
          <a:off x="6483524" y="1694246"/>
          <a:ext cx="259183" cy="303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>
            <a:solidFill>
              <a:schemeClr val="accent2"/>
            </a:solidFill>
          </a:endParaRPr>
        </a:p>
      </dsp:txBody>
      <dsp:txXfrm>
        <a:off x="6483524" y="1754885"/>
        <a:ext cx="181428" cy="181917"/>
      </dsp:txXfrm>
    </dsp:sp>
    <dsp:sp modelId="{58260FA9-6446-4477-867A-D5D49495473A}">
      <dsp:nvSpPr>
        <dsp:cNvPr id="0" name=""/>
        <dsp:cNvSpPr/>
      </dsp:nvSpPr>
      <dsp:spPr>
        <a:xfrm>
          <a:off x="6850292" y="1146512"/>
          <a:ext cx="1222562" cy="1398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accent2"/>
              </a:solidFill>
            </a:rPr>
            <a:t>Receive book, process and forget</a:t>
          </a:r>
          <a:endParaRPr lang="en-GB" sz="1800" kern="1200" dirty="0">
            <a:solidFill>
              <a:schemeClr val="accent2"/>
            </a:solidFill>
          </a:endParaRPr>
        </a:p>
      </dsp:txBody>
      <dsp:txXfrm>
        <a:off x="6886100" y="1182320"/>
        <a:ext cx="1150946" cy="1327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5625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5625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pPr>
              <a:defRPr/>
            </a:pPr>
            <a:fld id="{DE431C20-C888-4DB6-B76E-B5BE7CA2F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16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942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5625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5625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pPr>
              <a:defRPr/>
            </a:pPr>
            <a:fld id="{E93E9ABA-F9F6-4AB1-882D-BBA73523A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31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8" charset="0"/>
        <a:ea typeface="ＭＳ Ｐゴシック" pitchFamily="-8" charset="-128"/>
        <a:cs typeface="ＭＳ Ｐゴシック" pitchFamily="-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8" charset="0"/>
        <a:ea typeface="ＭＳ Ｐゴシック" pitchFamily="-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8" charset="0"/>
        <a:ea typeface="ＭＳ Ｐゴシック" pitchFamily="-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8" charset="0"/>
        <a:ea typeface="ＭＳ Ｐゴシック" pitchFamily="-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8" charset="0"/>
        <a:ea typeface="ＭＳ Ｐゴシック" pitchFamily="-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5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56115BE0-2B8C-4FD9-A9B8-B80A0DF35991}" type="slidenum">
              <a:rPr lang="en-US" sz="1200" baseline="0" smtClean="0"/>
              <a:pPr/>
              <a:t>2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FD9AD960-5008-4986-95CF-1A4BE9F6DD59}" type="slidenum">
              <a:rPr lang="en-US" sz="1200" baseline="0" smtClean="0"/>
              <a:pPr/>
              <a:t>3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20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21228976-C35B-477A-A9B3-B73E9423C1C3}" type="slidenum">
              <a:rPr lang="en-US" sz="1200" baseline="0" smtClean="0"/>
              <a:pPr/>
              <a:t>5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solidFill>
                <a:srgbClr val="FF0000"/>
              </a:solidFill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AF6BF991-984F-43C6-B31D-00B747BCBA8E}" type="slidenum">
              <a:rPr lang="en-US" sz="1200" baseline="0" smtClean="0"/>
              <a:pPr/>
              <a:t>6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z="800" dirty="0" smtClean="0"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56115BE0-2B8C-4FD9-A9B8-B80A0DF35991}" type="slidenum">
              <a:rPr lang="en-US" sz="1200" baseline="0" smtClean="0"/>
              <a:pPr/>
              <a:t>7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0AB05301-CE42-45F8-B475-1EF68F66CF19}" type="slidenum">
              <a:rPr lang="en-US" sz="1200" baseline="0" smtClean="0"/>
              <a:pPr/>
              <a:t>8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03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98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46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solidFill>
                <a:srgbClr val="FF0000"/>
              </a:solidFill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0CB3BF03-09E9-40F5-ABF0-FD4F02875BE5}" type="slidenum">
              <a:rPr lang="en-US" sz="1200" baseline="0" smtClean="0"/>
              <a:pPr/>
              <a:t>14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12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solidFill>
                <a:srgbClr val="FF0000"/>
              </a:solidFill>
              <a:latin typeface="Times" pitchFamily="-28" charset="0"/>
              <a:ea typeface="ＭＳ Ｐゴシック" pitchFamily="-28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5363A570-7A21-4B1E-9BEF-F7B731F913AE}" type="slidenum">
              <a:rPr lang="en-US" sz="1200" baseline="0" smtClean="0"/>
              <a:pPr/>
              <a:t>16</a:t>
            </a:fld>
            <a:endParaRPr lang="en-US" sz="1200" baseline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E9ABA-F9F6-4AB1-882D-BBA73523A67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 userDrawn="1"/>
        </p:nvSpPr>
        <p:spPr bwMode="auto">
          <a:xfrm>
            <a:off x="255588" y="1066800"/>
            <a:ext cx="8610600" cy="50292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baseline="0">
              <a:solidFill>
                <a:srgbClr val="E9E9E8"/>
              </a:solidFill>
            </a:endParaRPr>
          </a:p>
        </p:txBody>
      </p:sp>
      <p:pic>
        <p:nvPicPr>
          <p:cNvPr id="5" name="Picture 10" descr="Bar_header_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0"/>
            <a:ext cx="86042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7772400" cy="2286000"/>
          </a:xfrm>
        </p:spPr>
        <p:txBody>
          <a:bodyPr/>
          <a:lstStyle>
            <a:lvl1pPr>
              <a:lnSpc>
                <a:spcPct val="85000"/>
              </a:lnSpc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381000" y="5334000"/>
            <a:ext cx="6400800" cy="609600"/>
          </a:xfrm>
          <a:ln>
            <a:solidFill>
              <a:srgbClr val="032553"/>
            </a:solidFill>
          </a:ln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CF2F9-4A6A-44FC-8B74-6F85BEF3A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/>
              <a:t>ACLAIIR Seminar 18 June 2013, Senate House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1919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ACLAIIR Seminar 18 June 2013, Senate House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C17E-8192-40D1-88AF-E4DD84A43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8815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ACLAIIR Seminar 18 June 2013, Senate House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3FE9E-55B8-410C-86B2-92C080DF8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3615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aseline="0">
                <a:solidFill>
                  <a:srgbClr val="999999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2484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aseline="0" smtClean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GB"/>
              <a:t>ACLAIIR Seminar 18 June 2013, Senate House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248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aseline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41AEBEAB-7AFD-4961-BB3F-6BE4A830D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48"/>
          <p:cNvSpPr>
            <a:spLocks noChangeArrowheads="1"/>
          </p:cNvSpPr>
          <p:nvPr userDrawn="1"/>
        </p:nvSpPr>
        <p:spPr bwMode="auto">
          <a:xfrm>
            <a:off x="255588" y="1066800"/>
            <a:ext cx="8610600" cy="50292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baseline="0">
              <a:solidFill>
                <a:srgbClr val="E9E9E8"/>
              </a:solidFill>
            </a:endParaRPr>
          </a:p>
        </p:txBody>
      </p:sp>
      <p:sp>
        <p:nvSpPr>
          <p:cNvPr id="3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219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362200"/>
            <a:ext cx="7772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2" name="Picture 10" descr="Bar_header_Blue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0"/>
            <a:ext cx="86042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+mj-lt"/>
          <a:ea typeface="ＭＳ Ｐゴシック" pitchFamily="-8" charset="-128"/>
          <a:cs typeface="ＭＳ Ｐゴシック" pitchFamily="-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8" charset="-128"/>
          <a:cs typeface="ＭＳ Ｐゴシック" pitchFamily="-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8" charset="-128"/>
          <a:cs typeface="ＭＳ Ｐゴシック" pitchFamily="-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8" charset="-128"/>
          <a:cs typeface="ＭＳ Ｐゴシック" pitchFamily="-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8" charset="-128"/>
          <a:cs typeface="ＭＳ Ｐゴシック" pitchFamily="-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2553"/>
        </a:buClr>
        <a:buChar char="•"/>
        <a:defRPr sz="2600">
          <a:solidFill>
            <a:srgbClr val="4D3A31"/>
          </a:solidFill>
          <a:latin typeface="+mn-lt"/>
          <a:ea typeface="ＭＳ Ｐゴシック" pitchFamily="-8" charset="-128"/>
          <a:cs typeface="ＭＳ Ｐゴシック" pitchFamily="-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4D3A31"/>
          </a:solidFill>
          <a:latin typeface="+mn-lt"/>
          <a:ea typeface="ＭＳ Ｐゴシック" pitchFamily="-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4D3A31"/>
          </a:solidFill>
          <a:latin typeface="+mn-lt"/>
          <a:ea typeface="ＭＳ Ｐゴシック" pitchFamily="-8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D3A31"/>
          </a:solidFill>
          <a:latin typeface="+mn-lt"/>
          <a:ea typeface="ＭＳ Ｐゴシック" pitchFamily="-8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6600" smtClean="0">
                <a:ea typeface="ＭＳ Ｐゴシック" pitchFamily="-28" charset="-128"/>
              </a:rPr>
              <a:t>Why </a:t>
            </a:r>
            <a:r>
              <a:rPr lang="en-GB" sz="6600" i="1" smtClean="0">
                <a:ea typeface="ＭＳ Ｐゴシック" pitchFamily="-28" charset="-128"/>
              </a:rPr>
              <a:t>can’t</a:t>
            </a:r>
            <a:r>
              <a:rPr lang="en-GB" sz="6600" smtClean="0">
                <a:ea typeface="ＭＳ Ｐゴシック" pitchFamily="-28" charset="-128"/>
              </a:rPr>
              <a:t> we all read it at once?</a:t>
            </a:r>
            <a:br>
              <a:rPr lang="en-GB" sz="6600" smtClean="0">
                <a:ea typeface="ＭＳ Ｐゴシック" pitchFamily="-28" charset="-128"/>
              </a:rPr>
            </a:br>
            <a:r>
              <a:rPr lang="en-GB" sz="6600" smtClean="0">
                <a:ea typeface="ＭＳ Ｐゴシック" pitchFamily="-28" charset="-128"/>
              </a:rPr>
              <a:t/>
            </a:r>
            <a:br>
              <a:rPr lang="en-GB" sz="6600" smtClean="0">
                <a:ea typeface="ＭＳ Ｐゴシック" pitchFamily="-28" charset="-128"/>
              </a:rPr>
            </a:br>
            <a:r>
              <a:rPr lang="en-GB" sz="3600" smtClean="0">
                <a:ea typeface="ＭＳ Ｐゴシック" pitchFamily="-28" charset="-128"/>
              </a:rPr>
              <a:t>Issues surrounding e-book acquisition</a:t>
            </a:r>
            <a:r>
              <a:rPr lang="en-US" sz="6300" smtClean="0">
                <a:ea typeface="ＭＳ Ｐゴシック" pitchFamily="-28" charset="-128"/>
              </a:rPr>
              <a:t/>
            </a:r>
            <a:br>
              <a:rPr lang="en-US" sz="6300" smtClean="0">
                <a:ea typeface="ＭＳ Ｐゴシック" pitchFamily="-28" charset="-128"/>
              </a:rPr>
            </a:br>
            <a:endParaRPr lang="en-US" dirty="0" smtClean="0">
              <a:solidFill>
                <a:srgbClr val="6D0012"/>
              </a:solidFill>
              <a:ea typeface="ＭＳ Ｐゴシック" pitchFamily="-28" charset="-128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5333999"/>
            <a:ext cx="6400800" cy="833535"/>
          </a:xfr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6D0012"/>
                </a:solidFill>
                <a:ea typeface="ＭＳ Ｐゴシック" pitchFamily="-28" charset="-128"/>
              </a:rPr>
              <a:t>Ruth Dale, Resource Acquisition Librarian</a:t>
            </a:r>
          </a:p>
          <a:p>
            <a:pPr eaLnBrk="1" hangingPunct="1"/>
            <a:r>
              <a:rPr lang="en-US" dirty="0">
                <a:solidFill>
                  <a:srgbClr val="6D0012"/>
                </a:solidFill>
                <a:ea typeface="ＭＳ Ｐゴシック" pitchFamily="-28" charset="-128"/>
              </a:rPr>
              <a:t>r</a:t>
            </a:r>
            <a:r>
              <a:rPr lang="en-US" dirty="0" smtClean="0">
                <a:solidFill>
                  <a:srgbClr val="6D0012"/>
                </a:solidFill>
                <a:ea typeface="ＭＳ Ｐゴシック" pitchFamily="-28" charset="-128"/>
              </a:rPr>
              <a:t>uth.dale@nottingham.ac.uk</a:t>
            </a:r>
            <a:endParaRPr lang="en-US" dirty="0" smtClean="0">
              <a:solidFill>
                <a:srgbClr val="6D0012"/>
              </a:solidFill>
              <a:ea typeface="ＭＳ Ｐゴシック" pitchFamily="-28" charset="-128"/>
            </a:endParaRPr>
          </a:p>
        </p:txBody>
      </p:sp>
      <p:sp>
        <p:nvSpPr>
          <p:cNvPr id="3076" name="Rectangle 21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C61FB63C-A2B5-4C7C-98C3-222AFD2D3D2D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1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077" name="Rectangle 23"/>
          <p:cNvSpPr>
            <a:spLocks noGrp="1" noChangeArrowheads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US" sz="800" baseline="0" smtClean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953AFC88-761C-42CB-AF70-7C57E030A6F8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2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219200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Library </a:t>
            </a:r>
            <a:r>
              <a:rPr lang="en-US" dirty="0" err="1" smtClean="0">
                <a:ea typeface="ＭＳ Ｐゴシック" pitchFamily="-28" charset="-128"/>
              </a:rPr>
              <a:t>Ebook</a:t>
            </a:r>
            <a:r>
              <a:rPr lang="en-US" dirty="0" smtClean="0">
                <a:ea typeface="ＭＳ Ｐゴシック" pitchFamily="-28" charset="-128"/>
              </a:rPr>
              <a:t> “Acquisition”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009775"/>
            <a:ext cx="7772400" cy="32654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14406B"/>
                </a:solidFill>
                <a:ea typeface="ＭＳ Ｐゴシック" pitchFamily="-28" charset="-128"/>
              </a:rPr>
              <a:t>Finding and choosing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14406B"/>
                </a:solidFill>
                <a:ea typeface="ＭＳ Ｐゴシック" pitchFamily="-28" charset="-128"/>
              </a:rPr>
              <a:t>Buying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14406B"/>
                </a:solidFill>
                <a:ea typeface="ＭＳ Ｐゴシック" pitchFamily="-28" charset="-128"/>
              </a:rPr>
              <a:t>Making available</a:t>
            </a:r>
          </a:p>
          <a:p>
            <a:pPr eaLnBrk="1" hangingPunct="1">
              <a:buNone/>
              <a:defRPr/>
            </a:pPr>
            <a:r>
              <a:rPr lang="en-US" dirty="0" smtClean="0">
                <a:ea typeface="ＭＳ Ｐゴシック" pitchFamily="-28" charset="-128"/>
              </a:rPr>
              <a:t>and also, for “e “specifically…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Choosing </a:t>
            </a:r>
            <a:r>
              <a:rPr lang="en-US" dirty="0">
                <a:ea typeface="ＭＳ Ｐゴシック" pitchFamily="-28" charset="-128"/>
              </a:rPr>
              <a:t>titles – selection models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Post-purchase – the never-ending story?</a:t>
            </a:r>
          </a:p>
          <a:p>
            <a:pPr marL="1333500" lvl="3" indent="0" eaLnBrk="1" hangingPunct="1">
              <a:buNone/>
              <a:defRPr/>
            </a:pPr>
            <a:endParaRPr lang="en-US" dirty="0" smtClean="0">
              <a:ea typeface="ＭＳ Ｐゴシック" pitchFamily="-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0841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172541"/>
              </p:ext>
            </p:extLst>
          </p:nvPr>
        </p:nvGraphicFramePr>
        <p:xfrm>
          <a:off x="635000" y="1371599"/>
          <a:ext cx="8076799" cy="3691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123" name="Subtitle 4"/>
          <p:cNvSpPr>
            <a:spLocks noGrp="1"/>
          </p:cNvSpPr>
          <p:nvPr>
            <p:ph type="subTitle" idx="1"/>
          </p:nvPr>
        </p:nvSpPr>
        <p:spPr>
          <a:xfrm>
            <a:off x="381000" y="5334000"/>
            <a:ext cx="8147050" cy="604838"/>
          </a:xfr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GB" dirty="0" smtClean="0">
                <a:ea typeface="ＭＳ Ｐゴシック" pitchFamily="-28" charset="-128"/>
              </a:rPr>
              <a:t>Print books – if you can get them, they work (usually)</a:t>
            </a:r>
          </a:p>
          <a:p>
            <a:pPr algn="ctr"/>
            <a:endParaRPr lang="en-GB" dirty="0" smtClean="0">
              <a:ea typeface="ＭＳ Ｐゴシック" pitchFamily="-28" charset="-128"/>
            </a:endParaRPr>
          </a:p>
        </p:txBody>
      </p:sp>
      <p:sp>
        <p:nvSpPr>
          <p:cNvPr id="512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4D2D2212-4AD7-4618-ACEF-E86985AE8B50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3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5125" name="Footer Placeholder 1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1219200"/>
            <a:ext cx="7772400" cy="1028700"/>
          </a:xfrm>
        </p:spPr>
        <p:txBody>
          <a:bodyPr/>
          <a:lstStyle/>
          <a:p>
            <a:pPr algn="ctr"/>
            <a:r>
              <a:rPr lang="en-GB" dirty="0" smtClean="0"/>
              <a:t>Where will the </a:t>
            </a:r>
            <a:r>
              <a:rPr lang="en-GB" dirty="0" err="1" smtClean="0"/>
              <a:t>ebooks</a:t>
            </a:r>
            <a:r>
              <a:rPr lang="en-GB" dirty="0" smtClean="0"/>
              <a:t> be?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433953" y="2062265"/>
            <a:ext cx="8043620" cy="4007796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It is clear where the print books are – on a shelf (or, hopefully, out on loan)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 err="1" smtClean="0"/>
              <a:t>ebooks</a:t>
            </a:r>
            <a:r>
              <a:rPr lang="en-GB" dirty="0" smtClean="0"/>
              <a:t>?  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GB" dirty="0" smtClean="0"/>
              <a:t>Most likely NOT actually hosted/stored by the Library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GB" dirty="0" smtClean="0"/>
              <a:t>May be accessed direct from the publisher website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GB" dirty="0"/>
              <a:t>May be accessed via a third-party interface (aggregator)</a:t>
            </a:r>
          </a:p>
          <a:p>
            <a:pPr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327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F3A4A65A-FB28-448F-B5C7-69BB494EBF05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5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219200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Finding and choosing: availability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009775"/>
            <a:ext cx="7772400" cy="3794125"/>
          </a:xfrm>
        </p:spPr>
        <p:txBody>
          <a:bodyPr/>
          <a:lstStyle/>
          <a:p>
            <a:pPr marL="114300" indent="0" eaLnBrk="1" hangingPunct="1">
              <a:buFontTx/>
              <a:buNone/>
              <a:defRPr/>
            </a:pPr>
            <a:r>
              <a:rPr lang="en-US" sz="2000" dirty="0" smtClean="0">
                <a:ea typeface="ＭＳ Ｐゴシック" pitchFamily="-28" charset="-128"/>
              </a:rPr>
              <a:t>Can I get this in “e”?</a:t>
            </a:r>
          </a:p>
          <a:p>
            <a:pPr marL="571500" indent="-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Publishers </a:t>
            </a:r>
          </a:p>
          <a:p>
            <a:pPr marL="971550" lvl="1" indent="-457200" eaLnBrk="1" hangingPunct="1">
              <a:defRPr/>
            </a:pPr>
            <a:r>
              <a:rPr lang="en-US" sz="2000" dirty="0">
                <a:ea typeface="ＭＳ Ｐゴシック" pitchFamily="-28" charset="-128"/>
              </a:rPr>
              <a:t>m</a:t>
            </a:r>
            <a:r>
              <a:rPr lang="en-US" sz="2000" dirty="0" smtClean="0">
                <a:ea typeface="ＭＳ Ｐゴシック" pitchFamily="-28" charset="-128"/>
              </a:rPr>
              <a:t>ay not want to make available as “e”</a:t>
            </a:r>
          </a:p>
          <a:p>
            <a:pPr marL="971550" lvl="1" indent="-457200" eaLnBrk="1" hangingPunct="1">
              <a:defRPr/>
            </a:pPr>
            <a:r>
              <a:rPr lang="en-US" sz="2000" dirty="0">
                <a:ea typeface="ＭＳ Ｐゴシック" pitchFamily="-28" charset="-128"/>
              </a:rPr>
              <a:t>m</a:t>
            </a:r>
            <a:r>
              <a:rPr lang="en-US" sz="2000" dirty="0" smtClean="0">
                <a:ea typeface="ＭＳ Ｐゴシック" pitchFamily="-28" charset="-128"/>
              </a:rPr>
              <a:t>ay sell all </a:t>
            </a:r>
            <a:r>
              <a:rPr lang="en-US" sz="2000" dirty="0" err="1" smtClean="0">
                <a:ea typeface="ＭＳ Ｐゴシック" pitchFamily="-28" charset="-128"/>
              </a:rPr>
              <a:t>ebooks</a:t>
            </a:r>
            <a:r>
              <a:rPr lang="en-US" sz="2000" dirty="0" smtClean="0">
                <a:ea typeface="ＭＳ Ｐゴシック" pitchFamily="-28" charset="-128"/>
              </a:rPr>
              <a:t> to individuals for their own use</a:t>
            </a:r>
          </a:p>
          <a:p>
            <a:pPr marL="971550" lvl="1" indent="-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may sell some individual </a:t>
            </a:r>
            <a:r>
              <a:rPr lang="en-US" sz="2000" dirty="0" err="1" smtClean="0">
                <a:ea typeface="ＭＳ Ｐゴシック" pitchFamily="-28" charset="-128"/>
              </a:rPr>
              <a:t>ebooks</a:t>
            </a:r>
            <a:r>
              <a:rPr lang="en-US" sz="2000" dirty="0" smtClean="0">
                <a:ea typeface="ＭＳ Ｐゴシック" pitchFamily="-28" charset="-128"/>
              </a:rPr>
              <a:t> to Institutions</a:t>
            </a:r>
          </a:p>
          <a:p>
            <a:pPr marL="971550" lvl="1" indent="-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may sell “packages” of </a:t>
            </a:r>
            <a:r>
              <a:rPr lang="en-US" sz="2000" dirty="0" err="1" smtClean="0">
                <a:ea typeface="ＭＳ Ｐゴシック" pitchFamily="-28" charset="-128"/>
              </a:rPr>
              <a:t>ebooks</a:t>
            </a:r>
            <a:r>
              <a:rPr lang="en-US" sz="2000" dirty="0" smtClean="0">
                <a:ea typeface="ＭＳ Ｐゴシック" pitchFamily="-28" charset="-128"/>
              </a:rPr>
              <a:t> to Institutions</a:t>
            </a:r>
          </a:p>
          <a:p>
            <a:pPr marL="971550" lvl="1" indent="-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may use 3</a:t>
            </a:r>
            <a:r>
              <a:rPr lang="en-US" sz="2000" baseline="30000" dirty="0" smtClean="0">
                <a:ea typeface="ＭＳ Ｐゴシック" pitchFamily="-28" charset="-128"/>
              </a:rPr>
              <a:t>rd</a:t>
            </a:r>
            <a:r>
              <a:rPr lang="en-US" sz="2000" dirty="0" smtClean="0">
                <a:ea typeface="ＭＳ Ｐゴシック" pitchFamily="-28" charset="-128"/>
              </a:rPr>
              <a:t> party aggregators to sell their </a:t>
            </a:r>
            <a:r>
              <a:rPr lang="en-US" sz="2000" dirty="0" err="1" smtClean="0">
                <a:ea typeface="ＭＳ Ｐゴシック" pitchFamily="-28" charset="-128"/>
              </a:rPr>
              <a:t>ebooks</a:t>
            </a:r>
            <a:r>
              <a:rPr lang="en-US" sz="2000" dirty="0" smtClean="0">
                <a:ea typeface="ＭＳ Ｐゴシック" pitchFamily="-28" charset="-128"/>
              </a:rPr>
              <a:t> – just one, or multiple ones</a:t>
            </a:r>
          </a:p>
          <a:p>
            <a:pPr marL="571500" indent="-457200" eaLnBrk="1" hangingPunct="1">
              <a:buNone/>
              <a:defRPr/>
            </a:pPr>
            <a:endParaRPr lang="en-US" sz="2000" dirty="0" smtClean="0">
              <a:ea typeface="ＭＳ Ｐゴシック" pitchFamily="-28" charset="-128"/>
            </a:endParaRPr>
          </a:p>
          <a:p>
            <a:pPr marL="400050" indent="-285750" eaLnBrk="1" hangingPunct="1">
              <a:defRPr/>
            </a:pPr>
            <a:endParaRPr lang="en-US" dirty="0" smtClean="0">
              <a:ea typeface="ＭＳ Ｐゴシック" pitchFamily="-28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61C04946-9171-4662-8241-258514995151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6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7391" y="1157207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Finding and choosing – where check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009775"/>
            <a:ext cx="7772400" cy="3794125"/>
          </a:xfrm>
        </p:spPr>
        <p:txBody>
          <a:bodyPr/>
          <a:lstStyle/>
          <a:p>
            <a:pPr marL="514350" lvl="1" indent="0" eaLnBrk="1" hangingPunct="1">
              <a:buFontTx/>
              <a:buNone/>
              <a:defRPr/>
            </a:pPr>
            <a:endParaRPr lang="en-US" sz="1600" dirty="0" smtClean="0">
              <a:ea typeface="ＭＳ Ｐゴシック" pitchFamily="-28" charset="-128"/>
            </a:endParaRPr>
          </a:p>
          <a:p>
            <a:pPr marL="571500" indent="-457200" eaLnBrk="1" hangingPunct="1">
              <a:defRPr/>
            </a:pPr>
            <a:r>
              <a:rPr lang="en-US" sz="2400" dirty="0" smtClean="0">
                <a:ea typeface="ＭＳ Ｐゴシック" pitchFamily="-28" charset="-128"/>
              </a:rPr>
              <a:t>Library supplier/aggregator</a:t>
            </a:r>
          </a:p>
          <a:p>
            <a:pPr marL="971550" lvl="1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Their own interface, variety of available models –restrictions will vary for certain books</a:t>
            </a:r>
          </a:p>
          <a:p>
            <a:pPr marL="571500" indent="-457200" eaLnBrk="1" hangingPunct="1">
              <a:defRPr/>
            </a:pPr>
            <a:r>
              <a:rPr lang="en-US" sz="2400" dirty="0" smtClean="0">
                <a:ea typeface="ＭＳ Ｐゴシック" pitchFamily="-28" charset="-128"/>
              </a:rPr>
              <a:t>Bibliographic database – Nielsen </a:t>
            </a:r>
            <a:r>
              <a:rPr lang="en-US" sz="2400" dirty="0" err="1" smtClean="0">
                <a:ea typeface="ＭＳ Ｐゴシック" pitchFamily="-28" charset="-128"/>
              </a:rPr>
              <a:t>Bookdata</a:t>
            </a:r>
            <a:r>
              <a:rPr lang="en-US" sz="2400" dirty="0" smtClean="0">
                <a:ea typeface="ＭＳ Ｐゴシック" pitchFamily="-28" charset="-128"/>
              </a:rPr>
              <a:t> or similar</a:t>
            </a:r>
          </a:p>
          <a:p>
            <a:pPr marL="971550" lvl="1" indent="-457200" eaLnBrk="1" hangingPunct="1">
              <a:defRPr/>
            </a:pPr>
            <a:r>
              <a:rPr lang="en-US" sz="2200" dirty="0" smtClean="0">
                <a:ea typeface="ＭＳ Ｐゴシック" pitchFamily="-28" charset="-128"/>
              </a:rPr>
              <a:t>Information fed through varies</a:t>
            </a:r>
          </a:p>
          <a:p>
            <a:pPr marL="571500" indent="-457200" eaLnBrk="1" hangingPunct="1">
              <a:defRPr/>
            </a:pPr>
            <a:r>
              <a:rPr lang="en-US" sz="2400" dirty="0" smtClean="0">
                <a:ea typeface="ＭＳ Ｐゴシック" pitchFamily="-28" charset="-128"/>
              </a:rPr>
              <a:t>Publisher?</a:t>
            </a:r>
          </a:p>
          <a:p>
            <a:pPr marL="800100"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Is the info there for institutional purchase?</a:t>
            </a:r>
          </a:p>
          <a:p>
            <a:pPr marL="800100" lvl="1" eaLnBrk="1" hangingPunct="1">
              <a:defRPr/>
            </a:pPr>
            <a:endParaRPr lang="en-US" dirty="0" smtClean="0">
              <a:ea typeface="ＭＳ Ｐゴシック" pitchFamily="-28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953AFC88-761C-42CB-AF70-7C57E030A6F8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7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219200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Access Models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009775"/>
            <a:ext cx="7772400" cy="3265488"/>
          </a:xfrm>
        </p:spPr>
        <p:txBody>
          <a:bodyPr/>
          <a:lstStyle/>
          <a:p>
            <a:pPr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Unlimited access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Fixed concurrent users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Credits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Short term </a:t>
            </a:r>
            <a:r>
              <a:rPr lang="en-US" dirty="0">
                <a:ea typeface="ＭＳ Ｐゴシック" pitchFamily="-28" charset="-128"/>
              </a:rPr>
              <a:t>l</a:t>
            </a:r>
            <a:r>
              <a:rPr lang="en-US" dirty="0" smtClean="0">
                <a:ea typeface="ＭＳ Ｐゴシック" pitchFamily="-28" charset="-128"/>
              </a:rPr>
              <a:t>oans/rentals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Subscription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Downloads/read offline</a:t>
            </a:r>
          </a:p>
          <a:p>
            <a:pPr marL="514350" lvl="1" indent="0" eaLnBrk="1" hangingPunct="1">
              <a:buNone/>
              <a:defRPr/>
            </a:pPr>
            <a:r>
              <a:rPr lang="en-US" dirty="0">
                <a:ea typeface="ＭＳ Ｐゴシック" pitchFamily="-28" charset="-128"/>
              </a:rPr>
              <a:t>(NB controlled by DRM – digital rights management</a:t>
            </a:r>
          </a:p>
          <a:p>
            <a:pPr marL="1333500" lvl="3" indent="0" eaLnBrk="1" hangingPunct="1">
              <a:buNone/>
              <a:defRPr/>
            </a:pPr>
            <a:endParaRPr lang="en-US" dirty="0">
              <a:ea typeface="ＭＳ Ｐゴシック" pitchFamily="-28" charset="-128"/>
            </a:endParaRPr>
          </a:p>
          <a:p>
            <a:pPr lvl="3" eaLnBrk="1" hangingPunct="1">
              <a:defRPr/>
            </a:pPr>
            <a:endParaRPr lang="en-US" dirty="0" smtClean="0">
              <a:ea typeface="ＭＳ Ｐゴシック" pitchFamily="-28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A6C4F131-5069-43A9-8370-37AB2A4ED419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8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219200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Finding and Choosing – questions to ask first!</a:t>
            </a:r>
            <a:br>
              <a:rPr lang="en-US" dirty="0" smtClean="0">
                <a:ea typeface="ＭＳ Ｐゴシック" pitchFamily="-28" charset="-128"/>
              </a:rPr>
            </a:br>
            <a:endParaRPr lang="en-US" dirty="0" smtClean="0">
              <a:ea typeface="ＭＳ Ｐゴシック" pitchFamily="-28" charset="-128"/>
            </a:endParaRP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412460"/>
            <a:ext cx="7772400" cy="3518440"/>
          </a:xfrm>
        </p:spPr>
        <p:txBody>
          <a:bodyPr/>
          <a:lstStyle/>
          <a:p>
            <a:pPr marL="571500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How will it be used? Occasionally, as extra reading, or heavily as set text/class use?</a:t>
            </a:r>
          </a:p>
          <a:p>
            <a:pPr marL="571500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If it isn’t on a reading list/set reading, do we really need to “own” it permanently?</a:t>
            </a:r>
          </a:p>
          <a:p>
            <a:pPr marL="1371600" lvl="2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Rental/short term loan</a:t>
            </a:r>
          </a:p>
          <a:p>
            <a:pPr marL="1371600" lvl="2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PDA/DDA – patron or demand-driven Acquisition</a:t>
            </a:r>
          </a:p>
          <a:p>
            <a:pPr marL="114300" indent="0" eaLnBrk="1" hangingPunct="1">
              <a:buNone/>
              <a:defRPr/>
            </a:pPr>
            <a:endParaRPr lang="en-US" dirty="0" smtClean="0">
              <a:ea typeface="ＭＳ Ｐゴシック" pitchFamily="-28" charset="-128"/>
            </a:endParaRPr>
          </a:p>
          <a:p>
            <a:pPr marL="114300" indent="0" eaLnBrk="1" hangingPunct="1">
              <a:buFontTx/>
              <a:buNone/>
              <a:defRPr/>
            </a:pPr>
            <a:endParaRPr lang="en-US" dirty="0" smtClean="0">
              <a:ea typeface="ＭＳ Ｐゴシック" pitchFamily="-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44524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81000" y="1219200"/>
            <a:ext cx="7772400" cy="4780156"/>
          </a:xfrm>
        </p:spPr>
        <p:txBody>
          <a:bodyPr/>
          <a:lstStyle/>
          <a:p>
            <a:r>
              <a:rPr lang="en-GB" dirty="0" smtClean="0"/>
              <a:t>Patron Driven Acquisition – allowing</a:t>
            </a:r>
            <a:r>
              <a:rPr lang="en-GB" baseline="0" dirty="0" smtClean="0"/>
              <a:t> library users to choose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en-GB" baseline="0" dirty="0" smtClean="0"/>
              <a:t>Usually via an “aggregator” (though publishers also now offering their own </a:t>
            </a:r>
            <a:r>
              <a:rPr lang="en-GB" baseline="0" dirty="0" smtClean="0"/>
              <a:t>variants)</a:t>
            </a:r>
            <a:endParaRPr lang="en-GB" baseline="0" dirty="0" smtClean="0"/>
          </a:p>
          <a:p>
            <a:pPr lvl="0"/>
            <a:r>
              <a:rPr lang="en-GB" baseline="0" dirty="0" smtClean="0"/>
              <a:t>Usually an element of pre-selection (identifying broadly appropriate titles)</a:t>
            </a:r>
          </a:p>
          <a:p>
            <a:pPr lvl="0"/>
            <a:r>
              <a:rPr lang="en-GB" baseline="0" dirty="0" smtClean="0"/>
              <a:t>Users find records of titles in library</a:t>
            </a:r>
            <a:r>
              <a:rPr lang="en-GB" dirty="0" smtClean="0"/>
              <a:t> catalogue – not necessarily clear that not yet “owned”</a:t>
            </a:r>
          </a:p>
          <a:p>
            <a:pPr lvl="0"/>
            <a:r>
              <a:rPr lang="en-GB" baseline="0" dirty="0" smtClean="0"/>
              <a:t>Short period of preview, or number of short-term loans triggers a purchase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81000" y="1219199"/>
            <a:ext cx="8237706" cy="463685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060" y="1136649"/>
            <a:ext cx="8279026" cy="506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01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294" y="1136650"/>
            <a:ext cx="7996136" cy="508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12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302" y="1136649"/>
            <a:ext cx="7607030" cy="506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960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/>
              <a:t>Buying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dirty="0" smtClean="0"/>
              <a:t>Default decision-making workflow</a:t>
            </a:r>
          </a:p>
          <a:p>
            <a:pPr lvl="1"/>
            <a:r>
              <a:rPr lang="en-GB" dirty="0" smtClean="0"/>
              <a:t>aggregator that suits most purposes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econd choice, publisher if available</a:t>
            </a:r>
          </a:p>
          <a:p>
            <a:r>
              <a:rPr lang="en-GB" dirty="0" smtClean="0"/>
              <a:t>Workflow – integration with Library Management System (send order, receive invoice etc)?</a:t>
            </a:r>
          </a:p>
          <a:p>
            <a:pPr lvl="1"/>
            <a:r>
              <a:rPr lang="en-GB" dirty="0" smtClean="0"/>
              <a:t>Library suppliers/aggregators largely able to do this – mirrors system used for print</a:t>
            </a:r>
          </a:p>
          <a:p>
            <a:pPr lvl="1"/>
            <a:r>
              <a:rPr lang="en-GB" dirty="0" smtClean="0"/>
              <a:t>Publishers largely NOT </a:t>
            </a:r>
            <a:r>
              <a:rPr lang="en-GB" dirty="0" smtClean="0"/>
              <a:t>yet set </a:t>
            </a:r>
            <a:r>
              <a:rPr lang="en-GB" dirty="0" smtClean="0"/>
              <a:t>up like this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B0A00105-0209-485F-B8DD-7A19147175AC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14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9900" y="1219200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Making available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009775"/>
            <a:ext cx="7772400" cy="3794125"/>
          </a:xfrm>
        </p:spPr>
        <p:txBody>
          <a:bodyPr/>
          <a:lstStyle/>
          <a:p>
            <a:pPr marL="114300" indent="0" eaLnBrk="1" hangingPunct="1">
              <a:buFontTx/>
              <a:buNone/>
              <a:defRPr/>
            </a:pPr>
            <a:r>
              <a:rPr lang="en-US" dirty="0" smtClean="0">
                <a:ea typeface="ＭＳ Ｐゴシック" pitchFamily="-28" charset="-128"/>
              </a:rPr>
              <a:t>No printed book received to trigger a “process” – but you SHOULD get</a:t>
            </a:r>
          </a:p>
          <a:p>
            <a:pPr marL="571500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Notification of the access set up</a:t>
            </a:r>
          </a:p>
          <a:p>
            <a:pPr marL="571500" indent="-457200" eaLnBrk="1" hangingPunct="1">
              <a:defRPr/>
            </a:pPr>
            <a:r>
              <a:rPr lang="en-US" dirty="0" smtClean="0">
                <a:ea typeface="ＭＳ Ｐゴシック" pitchFamily="-28" charset="-128"/>
              </a:rPr>
              <a:t>A “catalogue” record incorporating the URL link for the title</a:t>
            </a:r>
          </a:p>
          <a:p>
            <a:pPr marL="571500" indent="-457200" eaLnBrk="1" hangingPunct="1">
              <a:defRPr/>
            </a:pPr>
            <a:r>
              <a:rPr lang="en-US" dirty="0">
                <a:ea typeface="ＭＳ Ｐゴシック" pitchFamily="-28" charset="-128"/>
              </a:rPr>
              <a:t>An invoice (probably electronically)</a:t>
            </a:r>
          </a:p>
          <a:p>
            <a:pPr marL="571500" indent="-457200" eaLnBrk="1" hangingPunct="1">
              <a:buNone/>
              <a:defRPr/>
            </a:pPr>
            <a:r>
              <a:rPr lang="en-US" dirty="0" smtClean="0">
                <a:ea typeface="ＭＳ Ｐゴシック" pitchFamily="-28" charset="-128"/>
              </a:rPr>
              <a:t>Does your usual process for </a:t>
            </a:r>
            <a:r>
              <a:rPr lang="en-US" dirty="0" err="1" smtClean="0">
                <a:ea typeface="ＭＳ Ｐゴシック" pitchFamily="-28" charset="-128"/>
              </a:rPr>
              <a:t>publicising</a:t>
            </a:r>
            <a:r>
              <a:rPr lang="en-US" dirty="0" smtClean="0">
                <a:ea typeface="ＭＳ Ｐゴシック" pitchFamily="-28" charset="-128"/>
              </a:rPr>
              <a:t> new books work – can you MAKE it?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5" y="1134730"/>
            <a:ext cx="8676166" cy="572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03575" y="2362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google_book" descr="http://aleph.nottingham.ac.uk/F/4GEP8XLL7XUFBEXTJEH7TDJ2XT4PV4YMQTLA3FVLTA5PJCNA65-15467?func=full-set-set&amp;set_number=016463&amp;set_entry=000001&amp;format=001"/>
          <p:cNvSpPr>
            <a:spLocks noChangeAspect="1" noChangeArrowheads="1"/>
          </p:cNvSpPr>
          <p:nvPr/>
        </p:nvSpPr>
        <p:spPr bwMode="auto">
          <a:xfrm>
            <a:off x="3203575" y="236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518298" y="1520456"/>
            <a:ext cx="179690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aseline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Link in catalogue is crucial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58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r>
              <a:rPr lang="en-GB" sz="800" baseline="0">
                <a:solidFill>
                  <a:schemeClr val="bg2"/>
                </a:solidFill>
                <a:latin typeface="Arial" charset="0"/>
              </a:rPr>
              <a:t>ACLAIIR Seminar 18 June 2013, Senate House</a:t>
            </a:r>
            <a:endParaRPr lang="en-US" sz="800" baseline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fld id="{21BA77EA-8812-4E68-ADC9-F611B2BAD09C}" type="slidenum">
              <a:rPr lang="en-US" sz="800" baseline="0" smtClean="0">
                <a:solidFill>
                  <a:schemeClr val="bg2"/>
                </a:solidFill>
                <a:latin typeface="Arial" charset="0"/>
              </a:rPr>
              <a:pPr/>
              <a:t>16</a:t>
            </a:fld>
            <a:endParaRPr lang="en-US" sz="800" baseline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9900" y="1219200"/>
            <a:ext cx="7772400" cy="71278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28" charset="-128"/>
              </a:rPr>
              <a:t>Post-purchase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009775"/>
            <a:ext cx="7772400" cy="3794125"/>
          </a:xfrm>
        </p:spPr>
        <p:txBody>
          <a:bodyPr/>
          <a:lstStyle/>
          <a:p>
            <a:pPr marL="114300" indent="0" eaLnBrk="1" hangingPunct="1">
              <a:buFontTx/>
              <a:buNone/>
              <a:defRPr/>
            </a:pPr>
            <a:r>
              <a:rPr lang="en-US" sz="2000" b="1" dirty="0" smtClean="0">
                <a:ea typeface="ＭＳ Ｐゴシック" pitchFamily="-28" charset="-128"/>
              </a:rPr>
              <a:t>Ideal scenario</a:t>
            </a:r>
            <a:r>
              <a:rPr lang="en-US" sz="2000" dirty="0" smtClean="0">
                <a:ea typeface="ＭＳ Ｐゴシック" pitchFamily="-28" charset="-128"/>
              </a:rPr>
              <a:t>: </a:t>
            </a:r>
            <a:r>
              <a:rPr lang="en-US" sz="2000" dirty="0" err="1" smtClean="0">
                <a:ea typeface="ＭＳ Ｐゴシック" pitchFamily="-28" charset="-128"/>
              </a:rPr>
              <a:t>ebook</a:t>
            </a:r>
            <a:r>
              <a:rPr lang="en-US" sz="2000" dirty="0" smtClean="0">
                <a:ea typeface="ＭＳ Ｐゴシック" pitchFamily="-28" charset="-128"/>
              </a:rPr>
              <a:t> added to stock, works like clockwork, allows users to print/save/download from anywhere in the known world</a:t>
            </a:r>
          </a:p>
          <a:p>
            <a:pPr marL="114300" indent="0" eaLnBrk="1" hangingPunct="1">
              <a:buFontTx/>
              <a:buNone/>
              <a:defRPr/>
            </a:pPr>
            <a:r>
              <a:rPr lang="en-US" sz="2000" b="1" dirty="0" smtClean="0">
                <a:ea typeface="ＭＳ Ｐゴシック" pitchFamily="-28" charset="-128"/>
              </a:rPr>
              <a:t>Likely scenario</a:t>
            </a:r>
            <a:r>
              <a:rPr lang="en-US" sz="2000" dirty="0" smtClean="0">
                <a:ea typeface="ＭＳ Ｐゴシック" pitchFamily="-28" charset="-128"/>
              </a:rPr>
              <a:t>: you may need to troubleshoot issues such as:</a:t>
            </a:r>
          </a:p>
          <a:p>
            <a:pPr marL="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Authentication – users identifying themselves</a:t>
            </a:r>
          </a:p>
          <a:p>
            <a:pPr marL="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Format – using online or downloads, what device, what authentication </a:t>
            </a:r>
            <a:r>
              <a:rPr lang="en-US" sz="2000" dirty="0" err="1" smtClean="0">
                <a:ea typeface="ＭＳ Ｐゴシック" pitchFamily="-28" charset="-128"/>
              </a:rPr>
              <a:t>etc</a:t>
            </a:r>
            <a:endParaRPr lang="en-US" sz="2000" dirty="0" smtClean="0">
              <a:ea typeface="ＭＳ Ｐゴシック" pitchFamily="-28" charset="-128"/>
            </a:endParaRPr>
          </a:p>
          <a:p>
            <a:pPr marL="457200" eaLnBrk="1" hangingPunct="1">
              <a:defRPr/>
            </a:pPr>
            <a:r>
              <a:rPr lang="en-US" sz="2000" dirty="0" smtClean="0">
                <a:ea typeface="ＭＳ Ｐゴシック" pitchFamily="-28" charset="-128"/>
              </a:rPr>
              <a:t>Changes in patterns of use – may need to buy additional copies, change </a:t>
            </a:r>
            <a:r>
              <a:rPr lang="en-US" sz="2000" dirty="0" err="1" smtClean="0">
                <a:ea typeface="ＭＳ Ｐゴシック" pitchFamily="-28" charset="-128"/>
              </a:rPr>
              <a:t>sim</a:t>
            </a:r>
            <a:r>
              <a:rPr lang="en-US" sz="2000" dirty="0" smtClean="0">
                <a:ea typeface="ＭＳ Ｐゴシック" pitchFamily="-28" charset="-128"/>
              </a:rPr>
              <a:t> user </a:t>
            </a:r>
            <a:r>
              <a:rPr lang="en-US" sz="2000" dirty="0" err="1" smtClean="0">
                <a:ea typeface="ＭＳ Ｐゴシック" pitchFamily="-28" charset="-128"/>
              </a:rPr>
              <a:t>licence</a:t>
            </a:r>
            <a:r>
              <a:rPr lang="en-US" sz="2000" dirty="0" smtClean="0">
                <a:ea typeface="ＭＳ Ｐゴシック" pitchFamily="-28" charset="-128"/>
              </a:rPr>
              <a:t>, remove and buy NEW EDITION!</a:t>
            </a:r>
          </a:p>
          <a:p>
            <a:pPr marL="457200" eaLnBrk="1" hangingPunct="1">
              <a:buNone/>
              <a:defRPr/>
            </a:pPr>
            <a:r>
              <a:rPr lang="en-US" sz="2000" b="1" dirty="0" smtClean="0">
                <a:ea typeface="ＭＳ Ｐゴシック" pitchFamily="-28" charset="-128"/>
              </a:rPr>
              <a:t>Worst-case scenario: </a:t>
            </a:r>
            <a:r>
              <a:rPr lang="en-US" sz="2000" dirty="0" smtClean="0">
                <a:ea typeface="ＭＳ Ｐゴシック" pitchFamily="-28" charset="-128"/>
              </a:rPr>
              <a:t>access model can change…</a:t>
            </a:r>
            <a:endParaRPr lang="en-US" sz="2000" b="1" dirty="0" smtClean="0">
              <a:ea typeface="ＭＳ Ｐゴシック" pitchFamily="-28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ACLAIIR Seminar 18 June 2013, Senate House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2C17E-8192-40D1-88AF-E4DD84A434D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81000" y="1219200"/>
            <a:ext cx="7772400" cy="706877"/>
          </a:xfrm>
        </p:spPr>
        <p:txBody>
          <a:bodyPr/>
          <a:lstStyle/>
          <a:p>
            <a:r>
              <a:rPr lang="en-GB" dirty="0" smtClean="0"/>
              <a:t>Summary – and future development?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381000" y="2042809"/>
            <a:ext cx="7772400" cy="4123815"/>
          </a:xfrm>
        </p:spPr>
        <p:txBody>
          <a:bodyPr/>
          <a:lstStyle/>
          <a:p>
            <a:r>
              <a:rPr lang="en-GB" b="1" dirty="0" err="1" smtClean="0"/>
              <a:t>Ebook</a:t>
            </a:r>
            <a:r>
              <a:rPr lang="en-GB" b="1" dirty="0" smtClean="0"/>
              <a:t> acquisitions </a:t>
            </a:r>
            <a:r>
              <a:rPr lang="en-GB" dirty="0" smtClean="0"/>
              <a:t>– decisions “front-loaded” 	</a:t>
            </a:r>
          </a:p>
          <a:p>
            <a:pPr lvl="1"/>
            <a:r>
              <a:rPr lang="en-GB" dirty="0" smtClean="0"/>
              <a:t>Lots of questions to consider if choice of access!</a:t>
            </a:r>
          </a:p>
          <a:p>
            <a:r>
              <a:rPr lang="en-GB" b="1" dirty="0" smtClean="0"/>
              <a:t>Market fluid </a:t>
            </a:r>
            <a:r>
              <a:rPr lang="en-GB" dirty="0" smtClean="0"/>
              <a:t>– more content being added, but more restrictions too</a:t>
            </a:r>
          </a:p>
          <a:p>
            <a:r>
              <a:rPr lang="en-GB" b="1" dirty="0" smtClean="0"/>
              <a:t>Purchasing workflows </a:t>
            </a:r>
            <a:r>
              <a:rPr lang="en-GB" dirty="0" smtClean="0"/>
              <a:t>– adapting slowly</a:t>
            </a:r>
          </a:p>
          <a:p>
            <a:endParaRPr lang="en-GB" dirty="0" smtClean="0"/>
          </a:p>
          <a:p>
            <a:r>
              <a:rPr lang="en-GB" dirty="0" smtClean="0"/>
              <a:t>Future – continuing </a:t>
            </a:r>
            <a:r>
              <a:rPr lang="en-GB" dirty="0" smtClean="0"/>
              <a:t>on-going </a:t>
            </a:r>
            <a:r>
              <a:rPr lang="en-GB" dirty="0" smtClean="0"/>
              <a:t>preference for print?</a:t>
            </a:r>
          </a:p>
          <a:p>
            <a:r>
              <a:rPr lang="en-GB" dirty="0" err="1" smtClean="0"/>
              <a:t>Ebook</a:t>
            </a:r>
            <a:r>
              <a:rPr lang="en-GB" dirty="0" smtClean="0"/>
              <a:t> collections “given” to students?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" pitchFamily="-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" pitchFamily="-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777</Words>
  <Application>Microsoft Office PowerPoint</Application>
  <PresentationFormat>On-screen Show (4:3)</PresentationFormat>
  <Paragraphs>136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 Presentation</vt:lpstr>
      <vt:lpstr>Why can’t we all read it at once?  Issues surrounding e-book acquisition </vt:lpstr>
      <vt:lpstr>Library Ebook “Acquisition”</vt:lpstr>
      <vt:lpstr>PowerPoint Presentation</vt:lpstr>
      <vt:lpstr>Where will the ebooks be?</vt:lpstr>
      <vt:lpstr>Finding and choosing: availability</vt:lpstr>
      <vt:lpstr>Finding and choosing – where check</vt:lpstr>
      <vt:lpstr>Access Models</vt:lpstr>
      <vt:lpstr>Finding and Choosing – questions to ask first! </vt:lpstr>
      <vt:lpstr>Patron Driven Acquisition – allowing library users to choose</vt:lpstr>
      <vt:lpstr>PowerPoint Presentation</vt:lpstr>
      <vt:lpstr>PowerPoint Presentation</vt:lpstr>
      <vt:lpstr>PowerPoint Presentation</vt:lpstr>
      <vt:lpstr>Buying</vt:lpstr>
      <vt:lpstr>Making available</vt:lpstr>
      <vt:lpstr>PowerPoint Presentation</vt:lpstr>
      <vt:lpstr>Post-purchase</vt:lpstr>
      <vt:lpstr>Summary – and future development?</vt:lpstr>
    </vt:vector>
  </TitlesOfParts>
  <Company>campbell rowley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sdvfaskldnfglkasdnffgknafkgnkfn</dc:title>
  <dc:creator>phil silk</dc:creator>
  <cp:lastModifiedBy>Dale Ruth</cp:lastModifiedBy>
  <cp:revision>128</cp:revision>
  <cp:lastPrinted>2013-06-17T16:13:18Z</cp:lastPrinted>
  <dcterms:created xsi:type="dcterms:W3CDTF">2010-08-27T09:58:20Z</dcterms:created>
  <dcterms:modified xsi:type="dcterms:W3CDTF">2013-06-20T09:58:13Z</dcterms:modified>
</cp:coreProperties>
</file>